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87" r:id="rId3"/>
    <p:sldId id="258" r:id="rId4"/>
    <p:sldId id="259" r:id="rId5"/>
    <p:sldId id="280" r:id="rId6"/>
    <p:sldId id="260" r:id="rId7"/>
    <p:sldId id="261" r:id="rId8"/>
    <p:sldId id="263" r:id="rId9"/>
    <p:sldId id="264" r:id="rId10"/>
    <p:sldId id="262" r:id="rId11"/>
    <p:sldId id="266" r:id="rId12"/>
    <p:sldId id="268" r:id="rId13"/>
    <p:sldId id="271" r:id="rId14"/>
    <p:sldId id="272" r:id="rId15"/>
    <p:sldId id="273" r:id="rId16"/>
    <p:sldId id="288" r:id="rId17"/>
    <p:sldId id="279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2F17CEA-9FC5-4D13-B954-D5F101733F4C}">
          <p14:sldIdLst>
            <p14:sldId id="256"/>
            <p14:sldId id="287"/>
            <p14:sldId id="258"/>
            <p14:sldId id="259"/>
            <p14:sldId id="280"/>
            <p14:sldId id="260"/>
            <p14:sldId id="261"/>
            <p14:sldId id="263"/>
            <p14:sldId id="264"/>
            <p14:sldId id="262"/>
            <p14:sldId id="266"/>
            <p14:sldId id="268"/>
            <p14:sldId id="271"/>
            <p14:sldId id="272"/>
            <p14:sldId id="273"/>
            <p14:sldId id="288"/>
            <p14:sldId id="279"/>
            <p14:sldId id="281"/>
            <p14:sldId id="282"/>
            <p14:sldId id="283"/>
            <p14:sldId id="284"/>
          </p14:sldIdLst>
        </p14:section>
        <p14:section name="Раздел без заголовка" id="{C1A6AF6D-5C69-46CF-A06C-909EC57731B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93005-983B-4F0C-96E6-1D6E855708F8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5E95-09D6-485F-8119-1FA086A7E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93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65E95-09D6-485F-8119-1FA086A7EC3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398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416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983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16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01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77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33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54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62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92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9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2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918648" cy="367240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содержания исследования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TIMSS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предметам естественнонаучного цикла с контрольными измерительными материалами государственной итоговой аттестации за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общее образование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537321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МИОО, доцент кафедры методики преподавания биологии, </a:t>
            </a:r>
            <a:r>
              <a:rPr lang="ru-RU" i="1" dirty="0" err="1" smtClean="0"/>
              <a:t>к.п.н</a:t>
            </a:r>
            <a:r>
              <a:rPr lang="ru-RU" i="1" dirty="0" smtClean="0"/>
              <a:t>.  </a:t>
            </a:r>
            <a:r>
              <a:rPr lang="ru-RU" i="1" dirty="0" err="1" smtClean="0"/>
              <a:t>Рохлов</a:t>
            </a:r>
            <a:r>
              <a:rPr lang="ru-RU" i="1" dirty="0" smtClean="0"/>
              <a:t> В.С.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963720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 ГИА9 ПО БИОЛОГИИ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Р</a:t>
            </a:r>
            <a:r>
              <a:rPr lang="ru-RU" dirty="0" smtClean="0"/>
              <a:t>азрабатывается </a:t>
            </a:r>
            <a:r>
              <a:rPr lang="ru-RU" dirty="0"/>
              <a:t>исходя из необходимости проверки следующих</a:t>
            </a:r>
            <a:r>
              <a:rPr lang="ru-RU" b="1" dirty="0"/>
              <a:t> </a:t>
            </a:r>
            <a:r>
              <a:rPr lang="ru-RU" u="sng" dirty="0"/>
              <a:t>умений и видов</a:t>
            </a:r>
            <a:r>
              <a:rPr lang="ru-RU" dirty="0"/>
              <a:t> деятельности:</a:t>
            </a:r>
          </a:p>
          <a:p>
            <a:r>
              <a:rPr lang="ru-RU" dirty="0"/>
              <a:t>1. </a:t>
            </a:r>
            <a:r>
              <a:rPr lang="ru-RU" b="1" dirty="0"/>
              <a:t>Объяснять </a:t>
            </a:r>
            <a:r>
              <a:rPr lang="ru-RU" dirty="0"/>
              <a:t>роль биологии в формировании современной естественнонаучной картины мира;</a:t>
            </a:r>
          </a:p>
          <a:p>
            <a:r>
              <a:rPr lang="ru-RU" dirty="0"/>
              <a:t>2. </a:t>
            </a:r>
            <a:r>
              <a:rPr lang="ru-RU" b="1" dirty="0"/>
              <a:t>Распознавать:</a:t>
            </a:r>
            <a:r>
              <a:rPr lang="ru-RU" dirty="0"/>
              <a:t> основные части клетки; грибы; органы цветковых растений, растений разных отделов; органы и  системы органов животных, а также животных разных таксонов;</a:t>
            </a:r>
          </a:p>
          <a:p>
            <a:r>
              <a:rPr lang="ru-RU" dirty="0"/>
              <a:t>3. </a:t>
            </a:r>
            <a:r>
              <a:rPr lang="ru-RU" b="1" dirty="0"/>
              <a:t>Описывать</a:t>
            </a:r>
            <a:r>
              <a:rPr lang="ru-RU" dirty="0"/>
              <a:t> биологические объекты;</a:t>
            </a:r>
          </a:p>
          <a:p>
            <a:r>
              <a:rPr lang="ru-RU" dirty="0"/>
              <a:t>4. </a:t>
            </a:r>
            <a:r>
              <a:rPr lang="ru-RU" b="1" dirty="0"/>
              <a:t>Объяснять</a:t>
            </a:r>
            <a:r>
              <a:rPr lang="ru-RU" dirty="0"/>
              <a:t> взаимосвязи организмов и окружающей среды;</a:t>
            </a:r>
          </a:p>
          <a:p>
            <a:r>
              <a:rPr lang="ru-RU" dirty="0"/>
              <a:t>5. </a:t>
            </a:r>
            <a:r>
              <a:rPr lang="ru-RU" b="1" dirty="0"/>
              <a:t>Сравнивать</a:t>
            </a:r>
            <a:r>
              <a:rPr lang="ru-RU" dirty="0"/>
              <a:t> биологические объекты: клетки, ткани, органы и системы органов и организмы разных таксонов;</a:t>
            </a:r>
          </a:p>
          <a:p>
            <a:r>
              <a:rPr lang="ru-RU" dirty="0"/>
              <a:t>6. </a:t>
            </a:r>
            <a:r>
              <a:rPr lang="ru-RU" b="1" dirty="0"/>
              <a:t>Знать</a:t>
            </a:r>
            <a:r>
              <a:rPr lang="ru-RU" dirty="0"/>
              <a:t> особенности организма человека, его строения;</a:t>
            </a:r>
          </a:p>
          <a:p>
            <a:r>
              <a:rPr lang="ru-RU" dirty="0"/>
              <a:t>7. </a:t>
            </a:r>
            <a:r>
              <a:rPr lang="ru-RU" b="1" dirty="0"/>
              <a:t>Распознавать </a:t>
            </a:r>
            <a:r>
              <a:rPr lang="ru-RU" dirty="0"/>
              <a:t>на рисунках (фотографиях) органы и системы органов человека;</a:t>
            </a:r>
          </a:p>
          <a:p>
            <a:r>
              <a:rPr lang="ru-RU" dirty="0"/>
              <a:t>8. </a:t>
            </a:r>
            <a:r>
              <a:rPr lang="ru-RU" b="1" dirty="0"/>
              <a:t>Использовать</a:t>
            </a:r>
            <a:r>
              <a:rPr lang="ru-RU" dirty="0"/>
              <a:t> приобретенные знания и умения в практической деятельности и для соблюдения мер профилактики;</a:t>
            </a:r>
          </a:p>
          <a:p>
            <a:r>
              <a:rPr lang="ru-RU" dirty="0"/>
              <a:t>9. </a:t>
            </a:r>
            <a:r>
              <a:rPr lang="ru-RU" b="1" dirty="0"/>
              <a:t>Использовать</a:t>
            </a:r>
            <a:r>
              <a:rPr lang="ru-RU" dirty="0"/>
              <a:t> приобретенные знания и умения в практической деятельности для оказания первой помощи;</a:t>
            </a:r>
          </a:p>
          <a:p>
            <a:r>
              <a:rPr lang="ru-RU" dirty="0"/>
              <a:t>10. </a:t>
            </a:r>
            <a:r>
              <a:rPr lang="ru-RU" b="1" dirty="0"/>
              <a:t>Описывать и объяснять </a:t>
            </a:r>
            <a:r>
              <a:rPr lang="ru-RU" dirty="0"/>
              <a:t>результаты опытов;</a:t>
            </a:r>
          </a:p>
          <a:p>
            <a:r>
              <a:rPr lang="ru-RU" dirty="0"/>
              <a:t>11</a:t>
            </a:r>
            <a:r>
              <a:rPr lang="ru-RU" b="1" dirty="0"/>
              <a:t>. Анализировать и оценивать </a:t>
            </a:r>
            <a:r>
              <a:rPr lang="ru-RU" dirty="0"/>
              <a:t>воздействие факторов окружающей среды;</a:t>
            </a:r>
          </a:p>
          <a:p>
            <a:r>
              <a:rPr lang="ru-RU" dirty="0"/>
              <a:t>12. </a:t>
            </a:r>
            <a:r>
              <a:rPr lang="ru-RU" b="1" dirty="0"/>
              <a:t>Проводить самостоятельный </a:t>
            </a:r>
            <a:r>
              <a:rPr lang="ru-RU" dirty="0"/>
              <a:t>поиск биологической информации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0383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 ГИА9 ПО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КИМ ГИА по физике разрабатывается исходя из необходимости проверки следующих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видов деятельности: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Владение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основным понятийным аппаратом школьного курса физики.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Знание и понимание смысла понятий.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Знание и понимание смысла физических величин.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Знание и понимание смысла физических законов.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описывать и объяснять физические явления.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Владение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основами знаний о методах научного познания и экспериментальными умениями.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Решение задач различного типа и уровня сложности.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Понимание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текстов физического содержания.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46503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 ГИА9 ПО ХИМИИ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Разрабатывается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исходя из необходимости проверки следующих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видов деятельности:</a:t>
            </a:r>
          </a:p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Знать/понимать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химическую символику, важнейшие химические понятия и их характерные признаки, существование взаимосвязи между важнейшими химическими понятиями, а так же основные законы и теории химии.</a:t>
            </a:r>
          </a:p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Уметь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химические элементы и изученные неорганические вещества;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закономерности изменения свойств веществ и протекания химических реакций;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характеризовать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свойства веществ и взаимосвязь между составом, строением и свойствами веществ;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определять/классифицировать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состав вещества по его формуле, принадлежность к определенному классу, возможность протекания и типы химических реакций;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составлять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схемы строения атомов, формул веществ изученных классов и уравнений химических реакций;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обращаться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 химической посудой и лабораторным оборудованием;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ж)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распознавать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опытным путем растворы кислот и щелочей по изменению окраски индикатора;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з)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проводить вычисления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по формуле и определять массовую долю растворенного вещества.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приобретенные знания и умения в практической деятельности и в повседневной жизни для: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безопасного обращения с веществами и материалами в повседневной жизни;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объяснения отдельных фактов и природных явлений;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критической оценки информации о веществах, используемых в быту.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162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КИМ ГИА9 ПО ГЕОГРАФИИ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Разрабатывается </a:t>
            </a:r>
            <a:r>
              <a:rPr lang="ru-RU" sz="1400" dirty="0"/>
              <a:t>исходя из необходимости проверки следующих</a:t>
            </a:r>
            <a:r>
              <a:rPr lang="ru-RU" sz="1400" b="1" dirty="0"/>
              <a:t> </a:t>
            </a:r>
            <a:r>
              <a:rPr lang="ru-RU" sz="1400" dirty="0"/>
              <a:t>видов деятельности:</a:t>
            </a:r>
          </a:p>
          <a:p>
            <a:pPr lvl="0"/>
            <a:r>
              <a:rPr lang="ru-RU" sz="1400" b="1" dirty="0"/>
              <a:t>Знать/понимать, в том </a:t>
            </a:r>
            <a:r>
              <a:rPr lang="ru-RU" sz="1400" b="1" dirty="0" smtClean="0"/>
              <a:t>числе</a:t>
            </a:r>
            <a:r>
              <a:rPr lang="ru-RU" sz="1400" dirty="0" smtClean="0"/>
              <a:t>:</a:t>
            </a:r>
          </a:p>
          <a:p>
            <a:pPr lvl="0"/>
            <a:r>
              <a:rPr lang="ru-RU" sz="1400" dirty="0" smtClean="0"/>
              <a:t>- основные </a:t>
            </a:r>
            <a:r>
              <a:rPr lang="ru-RU" sz="1400" dirty="0"/>
              <a:t>географические понятия и термины</a:t>
            </a:r>
            <a:r>
              <a:rPr lang="ru-RU" sz="1400" dirty="0" smtClean="0"/>
              <a:t>. </a:t>
            </a:r>
            <a:r>
              <a:rPr lang="ru-RU" sz="1400" dirty="0"/>
              <a:t>различия плана, глобуса и географических карт по содержанию, масштабу, способам картографического </a:t>
            </a:r>
            <a:r>
              <a:rPr lang="ru-RU" sz="1400" dirty="0" smtClean="0"/>
              <a:t>изображения;</a:t>
            </a:r>
          </a:p>
          <a:p>
            <a:pPr lvl="0"/>
            <a:r>
              <a:rPr lang="ru-RU" sz="1400" dirty="0" smtClean="0"/>
              <a:t>- географические </a:t>
            </a:r>
            <a:r>
              <a:rPr lang="ru-RU" sz="1400" dirty="0"/>
              <a:t>следствия движений Земли, географические явления и процессы в геосферах, взаимосвязь между ними, их изменение в результате деятельности человека</a:t>
            </a:r>
            <a:r>
              <a:rPr lang="ru-RU" sz="1400" dirty="0" smtClean="0"/>
              <a:t>;.</a:t>
            </a:r>
          </a:p>
          <a:p>
            <a:pPr lvl="0"/>
            <a:r>
              <a:rPr lang="ru-RU" sz="1400" dirty="0" smtClean="0"/>
              <a:t>- географическую </a:t>
            </a:r>
            <a:r>
              <a:rPr lang="ru-RU" sz="1400" dirty="0"/>
              <a:t>зональность и </a:t>
            </a:r>
            <a:r>
              <a:rPr lang="ru-RU" sz="1400" dirty="0" smtClean="0"/>
              <a:t>поясность;</a:t>
            </a:r>
          </a:p>
          <a:p>
            <a:pPr lvl="0"/>
            <a:r>
              <a:rPr lang="ru-RU" sz="1400" dirty="0" smtClean="0"/>
              <a:t>- природные </a:t>
            </a:r>
            <a:r>
              <a:rPr lang="ru-RU" sz="1400" dirty="0"/>
              <a:t>и антропогенные причины возникновения </a:t>
            </a:r>
            <a:r>
              <a:rPr lang="ru-RU" sz="1400" dirty="0" err="1"/>
              <a:t>геоэкологических</a:t>
            </a:r>
            <a:r>
              <a:rPr lang="ru-RU" sz="1400" dirty="0"/>
              <a:t> проблем на локальном, региональном и глобальном уровнях; меры по сохранению природы и защите людей от стихийных природных и техногенных </a:t>
            </a:r>
            <a:r>
              <a:rPr lang="ru-RU" sz="1400" dirty="0" smtClean="0"/>
              <a:t>явлений.</a:t>
            </a:r>
            <a:endParaRPr lang="ru-RU" sz="1400" dirty="0"/>
          </a:p>
          <a:p>
            <a:pPr lvl="0"/>
            <a:r>
              <a:rPr lang="ru-RU" sz="1400" b="1" dirty="0"/>
              <a:t>Уметь, в том числе</a:t>
            </a:r>
            <a:r>
              <a:rPr lang="ru-RU" sz="1400" dirty="0" smtClean="0"/>
              <a:t>:</a:t>
            </a:r>
          </a:p>
          <a:p>
            <a:pPr lvl="0"/>
            <a:r>
              <a:rPr lang="ru-RU" sz="1400" dirty="0" smtClean="0"/>
              <a:t>-  </a:t>
            </a:r>
            <a:r>
              <a:rPr lang="ru-RU" sz="1400" dirty="0"/>
              <a:t>определять на местности, плане и карте расстояния, направления, высоты точек; географические координаты и местоположение географических </a:t>
            </a:r>
            <a:r>
              <a:rPr lang="ru-RU" sz="1400" dirty="0" smtClean="0"/>
              <a:t>объектов;</a:t>
            </a:r>
          </a:p>
          <a:p>
            <a:pPr lvl="0"/>
            <a:r>
              <a:rPr lang="ru-RU" sz="1400" dirty="0" smtClean="0"/>
              <a:t>- выделять </a:t>
            </a:r>
            <a:r>
              <a:rPr lang="ru-RU" sz="1400" dirty="0"/>
              <a:t>(узнавать) существенные признаки географических объектов и </a:t>
            </a:r>
            <a:r>
              <a:rPr lang="ru-RU" sz="1400" dirty="0" smtClean="0"/>
              <a:t>явлений;</a:t>
            </a:r>
          </a:p>
          <a:p>
            <a:pPr lvl="0"/>
            <a:r>
              <a:rPr lang="ru-RU" sz="1400" dirty="0" smtClean="0"/>
              <a:t>- описывать </a:t>
            </a:r>
            <a:r>
              <a:rPr lang="ru-RU" sz="1400" dirty="0"/>
              <a:t>существенные признаки географических объектов и </a:t>
            </a:r>
            <a:r>
              <a:rPr lang="ru-RU" sz="1400" dirty="0" smtClean="0"/>
              <a:t>явлений;</a:t>
            </a:r>
          </a:p>
          <a:p>
            <a:pPr lvl="0"/>
            <a:r>
              <a:rPr lang="ru-RU" sz="1400" dirty="0" smtClean="0"/>
              <a:t>- объяснять </a:t>
            </a:r>
            <a:r>
              <a:rPr lang="ru-RU" sz="1400" dirty="0"/>
              <a:t>существенные признаки географических объектов и </a:t>
            </a:r>
            <a:r>
              <a:rPr lang="ru-RU" sz="1400" dirty="0" smtClean="0"/>
              <a:t>явлений;</a:t>
            </a:r>
            <a:endParaRPr lang="ru-RU" sz="1400" dirty="0"/>
          </a:p>
          <a:p>
            <a:pPr lvl="0"/>
            <a:r>
              <a:rPr lang="ru-RU" sz="1400" dirty="0" smtClean="0"/>
              <a:t>- приводить </a:t>
            </a:r>
            <a:r>
              <a:rPr lang="ru-RU" sz="1400" dirty="0"/>
              <a:t>примеры природных ресурсов, их использования и </a:t>
            </a:r>
            <a:r>
              <a:rPr lang="ru-RU" sz="1400" dirty="0" smtClean="0"/>
              <a:t>охраны</a:t>
            </a:r>
          </a:p>
          <a:p>
            <a:pPr lvl="0"/>
            <a:r>
              <a:rPr lang="ru-RU" sz="1400" dirty="0" smtClean="0"/>
              <a:t>- находить </a:t>
            </a:r>
            <a:r>
              <a:rPr lang="ru-RU" sz="1400" dirty="0"/>
              <a:t>в разных источниках информацию, необходимую для изучения географических объектов и </a:t>
            </a:r>
            <a:r>
              <a:rPr lang="ru-RU" sz="1400" dirty="0" smtClean="0"/>
              <a:t>явлений, экологических проблем;</a:t>
            </a:r>
          </a:p>
          <a:p>
            <a:pPr lvl="0"/>
            <a:r>
              <a:rPr lang="ru-RU" sz="1400" dirty="0" smtClean="0"/>
              <a:t>- анализировать </a:t>
            </a:r>
            <a:r>
              <a:rPr lang="ru-RU" sz="1400" dirty="0"/>
              <a:t>информацию, необходимую для изучения географических объектов и </a:t>
            </a:r>
            <a:r>
              <a:rPr lang="ru-RU" sz="1400" dirty="0" smtClean="0"/>
              <a:t>явлений, экологических проблем.</a:t>
            </a:r>
            <a:endParaRPr lang="ru-RU" sz="1400" dirty="0"/>
          </a:p>
          <a:p>
            <a:pPr lvl="0"/>
            <a:r>
              <a:rPr lang="ru-RU" sz="1400" b="1" dirty="0"/>
              <a:t>Использовать приобретенные знания и умения в практической деятельности и повседневной жизни.</a:t>
            </a:r>
          </a:p>
          <a:p>
            <a:endParaRPr lang="ru-RU" sz="1400" i="1" dirty="0" smtClean="0"/>
          </a:p>
          <a:p>
            <a:endParaRPr lang="ru-RU" sz="1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6442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демонстрационных вариантов КИМ ГИА9 2013 г.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9798299"/>
              </p:ext>
            </p:extLst>
          </p:nvPr>
        </p:nvGraphicFramePr>
        <p:xfrm>
          <a:off x="457200" y="1600200"/>
          <a:ext cx="822960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non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r>
                        <a:rPr lang="ru-RU" sz="1600" b="1" u="non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заданий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группа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(фактические знания)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группа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(применение, понимание, использование)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 группа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(рассуждение, объяснение и анализ) 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заданий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группа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(фактические знания) –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группа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(применение, понимание, использование) –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21.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 группа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(рассуждение, объяснение и анализ)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</a:p>
                    <a:p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заданий 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группа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(фактические знания)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группа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(применение, понимание, использование)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 группа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(рассуждение, объяснение и анализ) 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Число заданий 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группа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(фактические знания)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группа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(применение, понимание, использование)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 группа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(рассуждение, объяснение и анализ)  –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7960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Сравнение демонстрационных вариантов КИМ ГИА9 с заданиями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TIMSS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885715" cy="23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75" y="4293096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3096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7258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Распределение заданий по видам познавательной деятельности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67951"/>
            <a:ext cx="8229600" cy="199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976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ТИПЫ ЗАДАНИЙ </a:t>
            </a:r>
            <a:endParaRPr lang="ru-RU" sz="4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7087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Распределение заданий по отдельным предметам в соответствии с их типом для исследования </a:t>
            </a:r>
            <a:r>
              <a:rPr lang="en-US" sz="2800" b="1" dirty="0" smtClean="0">
                <a:solidFill>
                  <a:srgbClr val="FF0000"/>
                </a:solidFill>
              </a:rPr>
              <a:t>TIMSS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6589389"/>
              </p:ext>
            </p:extLst>
          </p:nvPr>
        </p:nvGraphicFramePr>
        <p:xfrm>
          <a:off x="457200" y="1600200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160240"/>
                <a:gridCol w="3384376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заданий с закрытым ответом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заданий со свободно-конструируемым ответом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0005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труктуру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контрольных измерительных материалов ГИА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264436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Краткий</a:t>
                      </a:r>
                      <a:r>
                        <a:rPr lang="ru-RU" baseline="0" dirty="0" smtClean="0"/>
                        <a:t>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Развернутый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257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Сравнение ГИА9 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TIMSS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4888830"/>
              </p:ext>
            </p:extLst>
          </p:nvPr>
        </p:nvGraphicFramePr>
        <p:xfrm>
          <a:off x="457200" y="1268761"/>
          <a:ext cx="8229600" cy="540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384376"/>
                <a:gridCol w="3106688"/>
              </a:tblGrid>
              <a:tr h="3943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ГИА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TIMSS</a:t>
                      </a:r>
                      <a:endParaRPr lang="ru-RU" dirty="0"/>
                    </a:p>
                  </a:txBody>
                  <a:tcPr/>
                </a:tc>
              </a:tr>
              <a:tr h="12640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 по одному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или двум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естественнонаучным курсам (физика, химия, биология, география)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Тестирование по всему естественнонаучному блоку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(физика, химия, биология, география)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3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3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Кто участвует?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всех ГБОУ, по выбору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выборочных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ГБОУ некоторых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районов РФ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573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Итоговая аттестации (закон «Об образовании»)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Отбор в профильные классы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Отбор в учреждения начального и среднего профессионального образования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качества естественнонаучной подготовки учащихся  различных стран мира </a:t>
                      </a:r>
                      <a:endParaRPr lang="ru-RU" sz="16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3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Проекция на дальнейшее образование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Преемственность с КИМ ЕГЭ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7190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 заданий разного типа исследования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TIMSS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 ГИА по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предметам естественнонаучной цикла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14850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257" y="4514850"/>
            <a:ext cx="38957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09998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Сравнение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содержания КИМ ГИА по проверяемым видам деятельности в соответствии с требованиями исследования TIMSS показывает существенные различия между предметами.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Наиболее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близкое к требованиям TIMSS демонстрируют измерительные материалы по физике. По биологии наблюдается существенный «перекос» в сторону проверки фактических знаний, а по географии и химии основной акцент приходится на блок применения знаний.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Обратить существенно большее внимание на проверку умений, связанных с освоением методологии научного познания.</a:t>
            </a:r>
          </a:p>
          <a:p>
            <a:pPr marL="457200" lvl="1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Приоритетное использование заданий с закрытым ответом не позволяет в полной мере обеспечить проверку сложных умений, относящихся к группе «рассуждения, установление причинно-следственных связей».</a:t>
            </a:r>
          </a:p>
          <a:p>
            <a:pPr marL="457200" lvl="1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Современные тенденции требуют увеличения числа заданий со свободно-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конструируемым ответом. На данный момент количество таких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заданий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ограничивает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практика бланкового тестирования и числом вариантов. </a:t>
            </a:r>
          </a:p>
          <a:p>
            <a:pPr marL="457200" lvl="1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международным тенденциям, следует увеличить значимость проверки умений группы «рассуждать», расширить диапазон конкретных проверяемых умений этой группы; </a:t>
            </a:r>
          </a:p>
          <a:p>
            <a:pPr marL="800100" lvl="1" indent="-342900" algn="just">
              <a:buAutoNum type="arabicPeriod" startAt="5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27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итоговая аттестация в новой форме за основное общее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экзаменационной работы за курс основной школы с ГИА-11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(ЕГЭ)</a:t>
            </a:r>
          </a:p>
          <a:p>
            <a:r>
              <a:rPr lang="ru-RU" dirty="0"/>
              <a:t>Важнейшим принципом, учитываемым при разработке КИМ ГИА, является их преемственность с КИМ ЕГЭ, которая обусловлена </a:t>
            </a:r>
            <a:r>
              <a:rPr lang="ru-RU" dirty="0" smtClean="0"/>
              <a:t>едиными подходами </a:t>
            </a:r>
            <a:r>
              <a:rPr lang="ru-RU" dirty="0"/>
              <a:t>к оценке учебных достижений учащихся </a:t>
            </a:r>
            <a:r>
              <a:rPr lang="ru-RU" u="sng" dirty="0">
                <a:solidFill>
                  <a:srgbClr val="FF0000"/>
                </a:solidFill>
              </a:rPr>
              <a:t>по химии</a:t>
            </a:r>
            <a:r>
              <a:rPr lang="ru-RU" dirty="0"/>
              <a:t> в основной </a:t>
            </a:r>
            <a:r>
              <a:rPr lang="ru-RU" dirty="0" smtClean="0"/>
              <a:t>и средней </a:t>
            </a:r>
            <a:r>
              <a:rPr lang="ru-RU" dirty="0"/>
              <a:t>школе.</a:t>
            </a:r>
          </a:p>
          <a:p>
            <a:r>
              <a:rPr lang="ru-RU" dirty="0"/>
              <a:t>Реализация данного принципа обеспечивается: </a:t>
            </a:r>
            <a:endParaRPr lang="ru-RU" dirty="0" smtClean="0"/>
          </a:p>
          <a:p>
            <a:r>
              <a:rPr lang="ru-RU" dirty="0" smtClean="0"/>
              <a:t>единством </a:t>
            </a:r>
            <a:r>
              <a:rPr lang="ru-RU" dirty="0"/>
              <a:t>требований</a:t>
            </a:r>
            <a:r>
              <a:rPr lang="ru-RU" dirty="0" smtClean="0"/>
              <a:t>, предъявляемых </a:t>
            </a:r>
            <a:r>
              <a:rPr lang="ru-RU" dirty="0"/>
              <a:t>к отбору содержания, проверяемого заданиями ГИА,</a:t>
            </a:r>
          </a:p>
          <a:p>
            <a:r>
              <a:rPr lang="ru-RU" dirty="0"/>
              <a:t>сходстве структур экзаменационных вариантов, использованием</a:t>
            </a:r>
          </a:p>
          <a:p>
            <a:r>
              <a:rPr lang="ru-RU" dirty="0"/>
              <a:t>аналогичных моделей заданий, а также идентичностью систем оценивания</a:t>
            </a:r>
          </a:p>
          <a:p>
            <a:r>
              <a:rPr lang="ru-RU" dirty="0"/>
              <a:t>заданий аналогичных типов, используемых как в ГИА так и в ЕГЭ</a:t>
            </a:r>
            <a:r>
              <a:rPr lang="ru-RU" dirty="0" smtClean="0"/>
              <a:t>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(пример</a:t>
            </a:r>
            <a:r>
              <a:rPr lang="ru-RU" i="1" dirty="0" smtClean="0">
                <a:solidFill>
                  <a:srgbClr val="0070C0"/>
                </a:solidFill>
              </a:rPr>
              <a:t>)</a:t>
            </a: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73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сравнивать?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руппы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заданий, проверяющие различные виды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Типы заданий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719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ДЕЯТЕЛЬНОСТИ 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61341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учебно-познавательной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TIMSS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pPr lvl="0"/>
            <a:r>
              <a:rPr lang="ru-RU" sz="4000" b="1" u="sng" dirty="0" smtClean="0"/>
              <a:t>Фактические </a:t>
            </a:r>
            <a:r>
              <a:rPr lang="ru-RU" sz="4000" b="1" u="sng" dirty="0"/>
              <a:t>знания </a:t>
            </a:r>
            <a:r>
              <a:rPr lang="ru-RU" dirty="0"/>
              <a:t>(терминов, понятий, фактов и процедур);</a:t>
            </a:r>
          </a:p>
          <a:p>
            <a:pPr lvl="0"/>
            <a:r>
              <a:rPr lang="ru-RU" sz="3800" b="1" u="sng" dirty="0"/>
              <a:t>П</a:t>
            </a:r>
            <a:r>
              <a:rPr lang="ru-RU" sz="3800" b="1" u="sng" dirty="0" smtClean="0"/>
              <a:t>рименение</a:t>
            </a:r>
            <a:r>
              <a:rPr lang="ru-RU" sz="3800" b="1" u="sng" dirty="0"/>
              <a:t>, понимание, использование</a:t>
            </a:r>
            <a:r>
              <a:rPr lang="ru-RU" b="1" u="sng" dirty="0"/>
              <a:t> </a:t>
            </a:r>
            <a:r>
              <a:rPr lang="ru-RU" dirty="0"/>
              <a:t>терминов, понятий, фактов;</a:t>
            </a:r>
          </a:p>
          <a:p>
            <a:pPr lvl="0"/>
            <a:r>
              <a:rPr lang="ru-RU" sz="3800" b="1" u="sng" dirty="0"/>
              <a:t>Р</a:t>
            </a:r>
            <a:r>
              <a:rPr lang="ru-RU" sz="3800" b="1" u="sng" dirty="0" smtClean="0"/>
              <a:t>ассуждение</a:t>
            </a:r>
            <a:r>
              <a:rPr lang="ru-RU" sz="3800" b="1" u="sng" dirty="0"/>
              <a:t>, объяснение </a:t>
            </a:r>
            <a:r>
              <a:rPr lang="ru-RU" dirty="0"/>
              <a:t>(установление причинно-следственных связей) и </a:t>
            </a:r>
            <a:r>
              <a:rPr lang="ru-RU" sz="3800" b="1" u="sng" dirty="0"/>
              <a:t>анализ</a:t>
            </a:r>
            <a:r>
              <a:rPr lang="ru-RU" dirty="0"/>
              <a:t> (включая оценку и решение проблем).</a:t>
            </a:r>
          </a:p>
          <a:p>
            <a:endParaRPr lang="ru-RU" dirty="0" smtClean="0"/>
          </a:p>
          <a:p>
            <a:r>
              <a:rPr lang="ru-RU" dirty="0" smtClean="0"/>
              <a:t>Соотношение 35 : 35 : 30 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398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Фактические </a:t>
            </a:r>
            <a:r>
              <a:rPr lang="ru-RU" sz="3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 </a:t>
            </a: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(терминов, понятий, фактов и процедур)</a:t>
            </a:r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0589921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среду обитания первых живых организмов на Земле;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 схематическому изображению определять ядро клетки;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выбирать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из числа предложенных, продукт питания с наибольшим содержанием углеводов;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называть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одну из функций матки млекопитающих;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находить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схему, правильно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описыва-ющую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процесс дыхания.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выбрать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причину приливов и отливов;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естественную причину изменения почвы;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выбрать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причину низкой температуры воздуха  за бортом самолета;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определить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процессы, участвующие в круговороте воды в природе;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указать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причину землетрясений;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выбрать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причину изменения формы Луны в течение месяца.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выбрать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наилучшее объяснение тому, почему два полосовых магнита притягиваются друг к другу;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узнать,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какое из повседневных устройств работает как рычаг;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указать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направление силы тяжести, действующую на подброшенный вверх мяч;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определить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название энергии, которой обладает сжатая пружина;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почему газы легче сжать, чем жидкости и твердые тела.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выбрать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формулу углекислого газа из числа предложенных;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определить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реакцию нейтрализации по описанию изменения окраски индикатора;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описать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менее двух признаков, указывающих на протекание химической реакции в описанных условиях;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определить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число атомов каждого вида, входящих в состав серной кислоты.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087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2373091"/>
              </p:ext>
            </p:extLst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приводить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 необходимый для выживания инфузории-туфельки;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сравнивать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жизненные циклы изображенных на рисунке птицы и лягушки;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почему важно, чтобы фермер удалял сорняки;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указывать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необходимые условия прорастания семян;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понимать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многоплановость организмов (например, саранчи в пищевой цепи) в естественных 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искусственных экосистемах.  </a:t>
                      </a: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определить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рисунку направление течения реки;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описать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круговорот воды в природе;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использовать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зависимость давления столба воды от глубины для сравнения давлений;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объяснить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как и почему различается вес на Луне и на Земле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использовать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зависимость скорости вращения планеты вокруг своей оси для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сра-внения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продолжительности светового дня по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имеющи-мся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данным.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определить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что при перегорании одной из двух параллельно включенных ламп, вторая продолжает гореть;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рассчитать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сопротивление по известным значениям тока и напряжения;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использовать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зависимость давления столба воды от глубины для сравнения давлений;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объяснить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почему молния видна раньше, чем слышен гром.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использовать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модели для объяснения строения молекулы воды;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понимать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что при изменении формы предмета атомы и молекулы не изменяются;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описать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наблюдаемый признак реакции, свидетельствующий о том, что данная реакция экзотермическая;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объяснить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почему надувается воздушный шарик при обработке соды уксусом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47667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Применение, понимание, использование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терминов, понятий, фактов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82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3190002"/>
              </p:ext>
            </p:extLst>
          </p:nvPr>
        </p:nvGraphicFramePr>
        <p:xfrm>
          <a:off x="457200" y="1050995"/>
          <a:ext cx="8229600" cy="588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8987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</a:tr>
              <a:tr h="5479298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выявлять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биотические связи, складывающиеся между организмами в естественной среде (саду); 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объяснить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результаты опыта, в котором демон-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стрируется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влияние интенсивности света и кон-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центрации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углекислого газа на скорость фотосинтеза;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применить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 теории  эволюции для объяснения изменений в  размере шеи жирафа;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используя данные представленные в графическом виде, результаты многолетних наблюдения изменения численности особей в популяциях кролика и лисы;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анализ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изобра-жений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геологических слоев, содержащих ископаемые остатки с их описанием.  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возможное направление течения реки по плану местности с обо-значением высот рельефа;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знания 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зави-симости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формирующегося природного комплекса от  соотношения тепла и влаги;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сделать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вывод 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сравне-нии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расстояния между Солнцем, Землей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гипоте-тическими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планетами на основании табличных данных;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преимущества растений, имеющих длин-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корни, по сравнению с растениями, имеющими ко-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рни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верхнем слое почвы, на основании анализа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-мы почвенного разреза;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как на основе изучения ископаемых оста-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тков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можно делать выводы о движении материков.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яркости горения ламп в смешанном соединении;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применить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закон сохранения энергии к ситуации падения и последующего отскока мяча от земли;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сделать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вывод о сравнении скоростей звука в разных средах на основании табличных данных;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опыта, в котором демонстрируется влияние температуры на скорость диффузии;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опыт, который нужно поставить, чтобы отличить пресную воду от соленой (по температуре кипения).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сделать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вывод о принадлежности вещества к металлам на основании сравнения табличных данных, описывающих физические свойства веществ;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объяснить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опыта, в котором демонстрируется влияние температуры на растворимость сахара в воде, представленные в виде графиков;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опыт, который нужно поставить, чтобы определить, что выданное вещество – металл и объяснить свой выбор.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404664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Рассуждение, объяснение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(установление причинно-следственных связей) и 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(включая оценку и решение проблем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957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2134</Words>
  <Application>Microsoft Office PowerPoint</Application>
  <PresentationFormat>Экран (4:3)</PresentationFormat>
  <Paragraphs>256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Сравнение содержания исследования TIMSS по предметам естественнонаучного цикла с контрольными измерительными материалами государственной итоговой аттестации за основное общее образование  </vt:lpstr>
      <vt:lpstr> Сравнение ГИА9 и (TIMSS)  </vt:lpstr>
      <vt:lpstr>Государственная итоговая аттестация в новой форме за основное общее образование</vt:lpstr>
      <vt:lpstr>Что сравнивать?</vt:lpstr>
      <vt:lpstr>Слайд 5</vt:lpstr>
      <vt:lpstr>Виды учебно-познавательной деятельности (TIMSS)</vt:lpstr>
      <vt:lpstr> Фактические знания (терминов, понятий, фактов и процедур) </vt:lpstr>
      <vt:lpstr>  </vt:lpstr>
      <vt:lpstr>  </vt:lpstr>
      <vt:lpstr>КИМ ГИА9 ПО БИОЛОГИИ</vt:lpstr>
      <vt:lpstr>КИМ ГИА9 ПО ФИЗИКЕ</vt:lpstr>
      <vt:lpstr>КИМ ГИА9 ПО ХИМИИ</vt:lpstr>
      <vt:lpstr>КИМ ГИА9 ПО ГЕОГРАФИИ</vt:lpstr>
      <vt:lpstr>Анализ демонстрационных вариантов КИМ ГИА9 2013 г. </vt:lpstr>
      <vt:lpstr>Сравнение демонстрационных вариантов КИМ ГИА9 с заданиями TIMSS </vt:lpstr>
      <vt:lpstr>Распределение заданий по видам познавательной деятельности </vt:lpstr>
      <vt:lpstr>Слайд 17</vt:lpstr>
      <vt:lpstr>Распределение заданий по отдельным предметам в соответствии с их типом для исследования TIMSS</vt:lpstr>
      <vt:lpstr>Структуру контрольных измерительных материалов ГИА </vt:lpstr>
      <vt:lpstr> Сравнение групп заданий разного типа исследования TIMSS  и КИМ ГИА по предметам естественнонаучной цикла   </vt:lpstr>
      <vt:lpstr>ОБЩИЕ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содержания исследования TIMSS по предметам естественнонаучного цикла с контрольными измерительными материалами государственной итоговой аттестации за основное общее образование </dc:title>
  <dc:creator>валерий</dc:creator>
  <cp:lastModifiedBy>WS_N</cp:lastModifiedBy>
  <cp:revision>42</cp:revision>
  <dcterms:created xsi:type="dcterms:W3CDTF">2013-06-17T05:24:05Z</dcterms:created>
  <dcterms:modified xsi:type="dcterms:W3CDTF">2013-06-25T12:20:15Z</dcterms:modified>
</cp:coreProperties>
</file>