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33" r:id="rId1"/>
    <p:sldMasterId id="2147484245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72" r:id="rId5"/>
    <p:sldId id="273" r:id="rId6"/>
    <p:sldId id="267" r:id="rId7"/>
    <p:sldId id="261" r:id="rId8"/>
    <p:sldId id="277" r:id="rId9"/>
    <p:sldId id="260" r:id="rId10"/>
    <p:sldId id="278" r:id="rId11"/>
    <p:sldId id="281" r:id="rId12"/>
    <p:sldId id="294" r:id="rId13"/>
    <p:sldId id="265" r:id="rId14"/>
    <p:sldId id="297" r:id="rId15"/>
    <p:sldId id="296" r:id="rId16"/>
    <p:sldId id="295" r:id="rId17"/>
    <p:sldId id="268" r:id="rId18"/>
    <p:sldId id="269" r:id="rId19"/>
    <p:sldId id="285" r:id="rId20"/>
    <p:sldId id="287" r:id="rId21"/>
    <p:sldId id="288" r:id="rId22"/>
    <p:sldId id="282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08002FFF-D6A7-0347-B9DD-F30123CDACA3}">
          <p14:sldIdLst>
            <p14:sldId id="256"/>
            <p14:sldId id="257"/>
            <p14:sldId id="272"/>
            <p14:sldId id="273"/>
            <p14:sldId id="267"/>
            <p14:sldId id="261"/>
            <p14:sldId id="277"/>
            <p14:sldId id="260"/>
            <p14:sldId id="278"/>
            <p14:sldId id="281"/>
            <p14:sldId id="294"/>
            <p14:sldId id="265"/>
            <p14:sldId id="297"/>
            <p14:sldId id="296"/>
            <p14:sldId id="295"/>
            <p14:sldId id="268"/>
            <p14:sldId id="269"/>
            <p14:sldId id="285"/>
            <p14:sldId id="287"/>
            <p14:sldId id="288"/>
            <p14:sldId id="282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4" d="100"/>
          <a:sy n="64" d="100"/>
        </p:scale>
        <p:origin x="-13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35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BK\Dropbox\PIRLS\PIRLS%20hovedresultater%20OECD%20land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k\AppData\Local\Microsoft\Windows\Temporary%20Internet%20Files\Content.Outlook\CHM5PKRL\Internasjonale%20studier%20trender%20til%20udir%20nov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xVal>
            <c:numRef>
              <c:f>'Ark1'!$C$4:$C$28</c:f>
              <c:numCache>
                <c:formatCode>General</c:formatCode>
                <c:ptCount val="25"/>
                <c:pt idx="0">
                  <c:v>10.8</c:v>
                </c:pt>
                <c:pt idx="1">
                  <c:v>10.4</c:v>
                </c:pt>
                <c:pt idx="2">
                  <c:v>10.199999999999999</c:v>
                </c:pt>
                <c:pt idx="3">
                  <c:v>10.9</c:v>
                </c:pt>
                <c:pt idx="4">
                  <c:v>10.3</c:v>
                </c:pt>
                <c:pt idx="5">
                  <c:v>10.3</c:v>
                </c:pt>
                <c:pt idx="6">
                  <c:v>10.7</c:v>
                </c:pt>
                <c:pt idx="7">
                  <c:v>9.9</c:v>
                </c:pt>
                <c:pt idx="8">
                  <c:v>10.199999999999999</c:v>
                </c:pt>
                <c:pt idx="9">
                  <c:v>10.4</c:v>
                </c:pt>
                <c:pt idx="10">
                  <c:v>10.7</c:v>
                </c:pt>
                <c:pt idx="11">
                  <c:v>9.7000000000000011</c:v>
                </c:pt>
                <c:pt idx="12">
                  <c:v>10</c:v>
                </c:pt>
                <c:pt idx="13">
                  <c:v>10.1</c:v>
                </c:pt>
                <c:pt idx="14">
                  <c:v>10.4</c:v>
                </c:pt>
                <c:pt idx="15">
                  <c:v>10.4</c:v>
                </c:pt>
                <c:pt idx="16">
                  <c:v>10.1</c:v>
                </c:pt>
                <c:pt idx="17">
                  <c:v>9.9</c:v>
                </c:pt>
                <c:pt idx="18">
                  <c:v>10.3</c:v>
                </c:pt>
                <c:pt idx="19">
                  <c:v>10</c:v>
                </c:pt>
                <c:pt idx="20">
                  <c:v>9.9</c:v>
                </c:pt>
                <c:pt idx="21">
                  <c:v>10</c:v>
                </c:pt>
                <c:pt idx="22">
                  <c:v>9.8000000000000007</c:v>
                </c:pt>
                <c:pt idx="23">
                  <c:v>9.7000000000000011</c:v>
                </c:pt>
                <c:pt idx="24">
                  <c:v>10.1</c:v>
                </c:pt>
              </c:numCache>
            </c:numRef>
          </c:xVal>
          <c:yVal>
            <c:numRef>
              <c:f>'Ark1'!$D$4:$D$28</c:f>
              <c:numCache>
                <c:formatCode>General</c:formatCode>
                <c:ptCount val="25"/>
                <c:pt idx="0">
                  <c:v>568</c:v>
                </c:pt>
                <c:pt idx="1">
                  <c:v>558</c:v>
                </c:pt>
                <c:pt idx="2">
                  <c:v>556</c:v>
                </c:pt>
                <c:pt idx="3">
                  <c:v>554</c:v>
                </c:pt>
                <c:pt idx="4">
                  <c:v>552</c:v>
                </c:pt>
                <c:pt idx="5">
                  <c:v>552</c:v>
                </c:pt>
                <c:pt idx="6">
                  <c:v>549</c:v>
                </c:pt>
                <c:pt idx="7">
                  <c:v>548</c:v>
                </c:pt>
                <c:pt idx="8">
                  <c:v>546</c:v>
                </c:pt>
                <c:pt idx="9">
                  <c:v>545</c:v>
                </c:pt>
                <c:pt idx="10">
                  <c:v>542</c:v>
                </c:pt>
                <c:pt idx="11">
                  <c:v>541</c:v>
                </c:pt>
                <c:pt idx="12">
                  <c:v>541</c:v>
                </c:pt>
                <c:pt idx="13">
                  <c:v>541</c:v>
                </c:pt>
                <c:pt idx="14">
                  <c:v>541</c:v>
                </c:pt>
                <c:pt idx="15">
                  <c:v>535</c:v>
                </c:pt>
                <c:pt idx="16">
                  <c:v>531</c:v>
                </c:pt>
                <c:pt idx="17">
                  <c:v>530</c:v>
                </c:pt>
                <c:pt idx="18">
                  <c:v>529</c:v>
                </c:pt>
                <c:pt idx="19">
                  <c:v>527</c:v>
                </c:pt>
                <c:pt idx="20">
                  <c:v>526</c:v>
                </c:pt>
                <c:pt idx="21">
                  <c:v>520</c:v>
                </c:pt>
                <c:pt idx="22">
                  <c:v>513</c:v>
                </c:pt>
                <c:pt idx="23">
                  <c:v>507</c:v>
                </c:pt>
                <c:pt idx="24">
                  <c:v>506</c:v>
                </c:pt>
              </c:numCache>
            </c:numRef>
          </c:yVal>
        </c:ser>
        <c:dLbls/>
        <c:axId val="100988416"/>
        <c:axId val="75678080"/>
      </c:scatterChart>
      <c:valAx>
        <c:axId val="100988416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Snittalder</a:t>
                </a:r>
              </a:p>
            </c:rich>
          </c:tx>
          <c:layout/>
        </c:title>
        <c:numFmt formatCode="General" sourceLinked="1"/>
        <c:tickLblPos val="nextTo"/>
        <c:crossAx val="75678080"/>
        <c:crosses val="autoZero"/>
        <c:crossBetween val="midCat"/>
      </c:valAx>
      <c:valAx>
        <c:axId val="75678080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Poeng</a:t>
                </a:r>
              </a:p>
            </c:rich>
          </c:tx>
          <c:layout/>
        </c:title>
        <c:numFmt formatCode="General" sourceLinked="1"/>
        <c:tickLblPos val="nextTo"/>
        <c:crossAx val="100988416"/>
        <c:crosses val="autoZero"/>
        <c:crossBetween val="midCat"/>
      </c:valAx>
    </c:plotArea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3656320817753589E-2"/>
          <c:y val="2.0381857425278507E-2"/>
          <c:w val="0.90058306952696476"/>
          <c:h val="0.72562196499473208"/>
        </c:manualLayout>
      </c:layout>
      <c:scatterChart>
        <c:scatterStyle val="lineMarker"/>
        <c:ser>
          <c:idx val="0"/>
          <c:order val="0"/>
          <c:tx>
            <c:strRef>
              <c:f>'[Internasjonale studier trender til udir nov (3).xlsx]Sheet1'!$A$2</c:f>
              <c:strCache>
                <c:ptCount val="1"/>
                <c:pt idx="0">
                  <c:v>PISA les, 10. trinn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c:spPr>
          </c:marker>
          <c:xVal>
            <c:numRef>
              <c:f>'[Internasjonale studier trender til udir nov (3).xlsx]Sheet1'!$G$1;'[Internasjonale studier trender til udir nov (3).xlsx]Sheet1'!$J$1;'[Internasjonale studier trender til udir nov (3).xlsx]Sheet1'!$M$1;'[Internasjonale studier trender til udir nov (3).xlsx]Sheet1'!$P$1</c:f>
              <c:numCache>
                <c:formatCode>General</c:formatCode>
                <c:ptCount val="4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</c:numCache>
            </c:numRef>
          </c:xVal>
          <c:yVal>
            <c:numRef>
              <c:f>'[Internasjonale studier trender til udir nov (3).xlsx]Sheet1'!$G$2;'[Internasjonale studier trender til udir nov (3).xlsx]Sheet1'!$J$2;'[Internasjonale studier trender til udir nov (3).xlsx]Sheet1'!$M$2;'[Internasjonale studier trender til udir nov (3).xlsx]Sheet1'!$P$2</c:f>
              <c:numCache>
                <c:formatCode>General</c:formatCode>
                <c:ptCount val="4"/>
                <c:pt idx="0">
                  <c:v>505</c:v>
                </c:pt>
                <c:pt idx="1">
                  <c:v>500</c:v>
                </c:pt>
                <c:pt idx="2">
                  <c:v>484</c:v>
                </c:pt>
                <c:pt idx="3">
                  <c:v>503</c:v>
                </c:pt>
              </c:numCache>
            </c:numRef>
          </c:yVal>
        </c:ser>
        <c:ser>
          <c:idx val="1"/>
          <c:order val="1"/>
          <c:tx>
            <c:strRef>
              <c:f>'[Internasjonale studier trender til udir nov (3).xlsx]Sheet1'!$A$3</c:f>
              <c:strCache>
                <c:ptCount val="1"/>
                <c:pt idx="0">
                  <c:v>PISA mate, 10. trinn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</c:spPr>
          </c:marker>
          <c:xVal>
            <c:numRef>
              <c:f>'[Internasjonale studier trender til udir nov (3).xlsx]Sheet1'!$G$1;'[Internasjonale studier trender til udir nov (3).xlsx]Sheet1'!$J$1;'[Internasjonale studier trender til udir nov (3).xlsx]Sheet1'!$M$1;'[Internasjonale studier trender til udir nov (3).xlsx]Sheet1'!$P$1</c:f>
              <c:numCache>
                <c:formatCode>General</c:formatCode>
                <c:ptCount val="4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</c:numCache>
            </c:numRef>
          </c:xVal>
          <c:yVal>
            <c:numRef>
              <c:f>'[Internasjonale studier trender til udir nov (3).xlsx]Sheet1'!$G$3;'[Internasjonale studier trender til udir nov (3).xlsx]Sheet1'!$J$3;'[Internasjonale studier trender til udir nov (3).xlsx]Sheet1'!$M$3;'[Internasjonale studier trender til udir nov (3).xlsx]Sheet1'!$P$3</c:f>
              <c:numCache>
                <c:formatCode>General</c:formatCode>
                <c:ptCount val="4"/>
                <c:pt idx="0">
                  <c:v>499</c:v>
                </c:pt>
                <c:pt idx="1">
                  <c:v>495</c:v>
                </c:pt>
                <c:pt idx="2">
                  <c:v>489</c:v>
                </c:pt>
                <c:pt idx="3">
                  <c:v>498</c:v>
                </c:pt>
              </c:numCache>
            </c:numRef>
          </c:yVal>
        </c:ser>
        <c:ser>
          <c:idx val="2"/>
          <c:order val="2"/>
          <c:tx>
            <c:strRef>
              <c:f>'[Internasjonale studier trender til udir nov (3).xlsx]Sheet1'!$A$4</c:f>
              <c:strCache>
                <c:ptCount val="1"/>
                <c:pt idx="0">
                  <c:v>PISA nat, 10. trinn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xVal>
            <c:numRef>
              <c:f>'[Internasjonale studier trender til udir nov (3).xlsx]Sheet1'!$G$1;'[Internasjonale studier trender til udir nov (3).xlsx]Sheet1'!$J$1;'[Internasjonale studier trender til udir nov (3).xlsx]Sheet1'!$M$1;'[Internasjonale studier trender til udir nov (3).xlsx]Sheet1'!$P$1</c:f>
              <c:numCache>
                <c:formatCode>General</c:formatCode>
                <c:ptCount val="4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</c:numCache>
            </c:numRef>
          </c:xVal>
          <c:yVal>
            <c:numRef>
              <c:f>'[Internasjonale studier trender til udir nov (3).xlsx]Sheet1'!$G$4;'[Internasjonale studier trender til udir nov (3).xlsx]Sheet1'!$J$4;'[Internasjonale studier trender til udir nov (3).xlsx]Sheet1'!$M$4;'[Internasjonale studier trender til udir nov (3).xlsx]Sheet1'!$P$4</c:f>
              <c:numCache>
                <c:formatCode>General</c:formatCode>
                <c:ptCount val="4"/>
                <c:pt idx="0">
                  <c:v>500</c:v>
                </c:pt>
                <c:pt idx="1">
                  <c:v>484</c:v>
                </c:pt>
                <c:pt idx="2">
                  <c:v>486</c:v>
                </c:pt>
                <c:pt idx="3">
                  <c:v>500</c:v>
                </c:pt>
              </c:numCache>
            </c:numRef>
          </c:yVal>
        </c:ser>
        <c:ser>
          <c:idx val="3"/>
          <c:order val="3"/>
          <c:tx>
            <c:strRef>
              <c:f>'[Internasjonale studier trender til udir nov (3).xlsx]Sheet1'!$A$5</c:f>
              <c:strCache>
                <c:ptCount val="1"/>
                <c:pt idx="0">
                  <c:v>TIMSS nat, 8. trinn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  <a:prstDash val="sysDash"/>
            </a:ln>
          </c:spPr>
          <c:marker>
            <c:spPr>
              <a:ln w="38100">
                <a:solidFill>
                  <a:schemeClr val="accent3">
                    <a:lumMod val="75000"/>
                  </a:schemeClr>
                </a:solidFill>
              </a:ln>
            </c:spPr>
          </c:marker>
          <c:xVal>
            <c:numRef>
              <c:f>'[Internasjonale studier trender til udir nov (3).xlsx]Sheet1'!$B$1;'[Internasjonale studier trender til udir nov (3).xlsx]Sheet1'!$J$1;'[Internasjonale studier trender til udir nov (3).xlsx]Sheet1'!$N$1;'[Internasjonale studier trender til udir nov (3).xlsx]Sheet1'!$R$1</c:f>
              <c:numCache>
                <c:formatCode>General</c:formatCode>
                <c:ptCount val="4"/>
                <c:pt idx="0">
                  <c:v>1995</c:v>
                </c:pt>
                <c:pt idx="1">
                  <c:v>2003</c:v>
                </c:pt>
                <c:pt idx="2">
                  <c:v>2007</c:v>
                </c:pt>
                <c:pt idx="3">
                  <c:v>2011</c:v>
                </c:pt>
              </c:numCache>
            </c:numRef>
          </c:xVal>
          <c:yVal>
            <c:numRef>
              <c:f>'[Internasjonale studier trender til udir nov (3).xlsx]Sheet1'!$B$5;'[Internasjonale studier trender til udir nov (3).xlsx]Sheet1'!$J$5;'[Internasjonale studier trender til udir nov (3).xlsx]Sheet1'!$N$5;'[Internasjonale studier trender til udir nov (3).xlsx]Sheet1'!$R$5</c:f>
              <c:numCache>
                <c:formatCode>General</c:formatCode>
                <c:ptCount val="4"/>
                <c:pt idx="0">
                  <c:v>514</c:v>
                </c:pt>
                <c:pt idx="1">
                  <c:v>494</c:v>
                </c:pt>
                <c:pt idx="2">
                  <c:v>487</c:v>
                </c:pt>
                <c:pt idx="3">
                  <c:v>494</c:v>
                </c:pt>
              </c:numCache>
            </c:numRef>
          </c:yVal>
        </c:ser>
        <c:ser>
          <c:idx val="4"/>
          <c:order val="4"/>
          <c:tx>
            <c:strRef>
              <c:f>'[Internasjonale studier trender til udir nov (3).xlsx]Sheet1'!$A$6</c:f>
              <c:strCache>
                <c:ptCount val="1"/>
                <c:pt idx="0">
                  <c:v>TIMSS nat, 4. trinn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  <a:prstDash val="sysDot"/>
            </a:ln>
          </c:spPr>
          <c:marker>
            <c:spPr>
              <a:ln w="38100">
                <a:solidFill>
                  <a:schemeClr val="accent3">
                    <a:lumMod val="75000"/>
                  </a:schemeClr>
                </a:solidFill>
              </a:ln>
            </c:spPr>
          </c:marker>
          <c:xVal>
            <c:numRef>
              <c:f>'[Internasjonale studier trender til udir nov (3).xlsx]Sheet1'!$B$1;'[Internasjonale studier trender til udir nov (3).xlsx]Sheet1'!$J$1;'[Internasjonale studier trender til udir nov (3).xlsx]Sheet1'!$N$1;'[Internasjonale studier trender til udir nov (3).xlsx]Sheet1'!$R$1</c:f>
              <c:numCache>
                <c:formatCode>General</c:formatCode>
                <c:ptCount val="4"/>
                <c:pt idx="0">
                  <c:v>1995</c:v>
                </c:pt>
                <c:pt idx="1">
                  <c:v>2003</c:v>
                </c:pt>
                <c:pt idx="2">
                  <c:v>2007</c:v>
                </c:pt>
                <c:pt idx="3">
                  <c:v>2011</c:v>
                </c:pt>
              </c:numCache>
            </c:numRef>
          </c:xVal>
          <c:yVal>
            <c:numRef>
              <c:f>'[Internasjonale studier trender til udir nov (3).xlsx]Sheet1'!$B$6;'[Internasjonale studier trender til udir nov (3).xlsx]Sheet1'!$J$6;'[Internasjonale studier trender til udir nov (3).xlsx]Sheet1'!$N$6;'[Internasjonale studier trender til udir nov (3).xlsx]Sheet1'!$R$6</c:f>
              <c:numCache>
                <c:formatCode>General</c:formatCode>
                <c:ptCount val="4"/>
                <c:pt idx="0">
                  <c:v>504</c:v>
                </c:pt>
                <c:pt idx="1">
                  <c:v>466</c:v>
                </c:pt>
                <c:pt idx="2">
                  <c:v>477</c:v>
                </c:pt>
                <c:pt idx="3">
                  <c:v>494</c:v>
                </c:pt>
              </c:numCache>
            </c:numRef>
          </c:yVal>
        </c:ser>
        <c:ser>
          <c:idx val="5"/>
          <c:order val="5"/>
          <c:tx>
            <c:strRef>
              <c:f>'[Internasjonale studier trender til udir nov (3).xlsx]Sheet1'!$A$7</c:f>
              <c:strCache>
                <c:ptCount val="1"/>
                <c:pt idx="0">
                  <c:v>TIMSS mate, 8. trinn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  <a:prstDash val="sysDash"/>
            </a:ln>
          </c:spPr>
          <c:marker>
            <c:spPr>
              <a:noFill/>
              <a:ln w="38100">
                <a:solidFill>
                  <a:schemeClr val="accent1">
                    <a:lumMod val="75000"/>
                  </a:schemeClr>
                </a:solidFill>
              </a:ln>
            </c:spPr>
          </c:marker>
          <c:xVal>
            <c:numRef>
              <c:f>'[Internasjonale studier trender til udir nov (3).xlsx]Sheet1'!$B$1;'[Internasjonale studier trender til udir nov (3).xlsx]Sheet1'!$J$1;'[Internasjonale studier trender til udir nov (3).xlsx]Sheet1'!$N$1;'[Internasjonale studier trender til udir nov (3).xlsx]Sheet1'!$R$1</c:f>
              <c:numCache>
                <c:formatCode>General</c:formatCode>
                <c:ptCount val="4"/>
                <c:pt idx="0">
                  <c:v>1995</c:v>
                </c:pt>
                <c:pt idx="1">
                  <c:v>2003</c:v>
                </c:pt>
                <c:pt idx="2">
                  <c:v>2007</c:v>
                </c:pt>
                <c:pt idx="3">
                  <c:v>2011</c:v>
                </c:pt>
              </c:numCache>
            </c:numRef>
          </c:xVal>
          <c:yVal>
            <c:numRef>
              <c:f>'[Internasjonale studier trender til udir nov (3).xlsx]Sheet1'!$B$7;'[Internasjonale studier trender til udir nov (3).xlsx]Sheet1'!$J$7;'[Internasjonale studier trender til udir nov (3).xlsx]Sheet1'!$N$7;'[Internasjonale studier trender til udir nov (3).xlsx]Sheet1'!$R$7</c:f>
              <c:numCache>
                <c:formatCode>General</c:formatCode>
                <c:ptCount val="4"/>
                <c:pt idx="0">
                  <c:v>498</c:v>
                </c:pt>
                <c:pt idx="1">
                  <c:v>461</c:v>
                </c:pt>
                <c:pt idx="2">
                  <c:v>469</c:v>
                </c:pt>
                <c:pt idx="3">
                  <c:v>475</c:v>
                </c:pt>
              </c:numCache>
            </c:numRef>
          </c:yVal>
        </c:ser>
        <c:ser>
          <c:idx val="6"/>
          <c:order val="6"/>
          <c:tx>
            <c:strRef>
              <c:f>'[Internasjonale studier trender til udir nov (3).xlsx]Sheet1'!$A$8</c:f>
              <c:strCache>
                <c:ptCount val="1"/>
                <c:pt idx="0">
                  <c:v>TIMSS mate, 4. trinn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  <a:prstDash val="sysDot"/>
            </a:ln>
          </c:spPr>
          <c:marker>
            <c:spPr>
              <a:ln w="38100">
                <a:solidFill>
                  <a:schemeClr val="accent1">
                    <a:lumMod val="75000"/>
                  </a:schemeClr>
                </a:solidFill>
              </a:ln>
            </c:spPr>
          </c:marker>
          <c:xVal>
            <c:numRef>
              <c:f>'[Internasjonale studier trender til udir nov (3).xlsx]Sheet1'!$B$1;'[Internasjonale studier trender til udir nov (3).xlsx]Sheet1'!$J$1;'[Internasjonale studier trender til udir nov (3).xlsx]Sheet1'!$N$1;'[Internasjonale studier trender til udir nov (3).xlsx]Sheet1'!$R$1</c:f>
              <c:numCache>
                <c:formatCode>General</c:formatCode>
                <c:ptCount val="4"/>
                <c:pt idx="0">
                  <c:v>1995</c:v>
                </c:pt>
                <c:pt idx="1">
                  <c:v>2003</c:v>
                </c:pt>
                <c:pt idx="2">
                  <c:v>2007</c:v>
                </c:pt>
                <c:pt idx="3">
                  <c:v>2011</c:v>
                </c:pt>
              </c:numCache>
            </c:numRef>
          </c:xVal>
          <c:yVal>
            <c:numRef>
              <c:f>'[Internasjonale studier trender til udir nov (3).xlsx]Sheet1'!$B$8;'[Internasjonale studier trender til udir nov (3).xlsx]Sheet1'!$J$8;'[Internasjonale studier trender til udir nov (3).xlsx]Sheet1'!$N$8;'[Internasjonale studier trender til udir nov (3).xlsx]Sheet1'!$R$8</c:f>
              <c:numCache>
                <c:formatCode>General</c:formatCode>
                <c:ptCount val="4"/>
                <c:pt idx="0">
                  <c:v>476</c:v>
                </c:pt>
                <c:pt idx="1">
                  <c:v>451</c:v>
                </c:pt>
                <c:pt idx="2">
                  <c:v>473</c:v>
                </c:pt>
                <c:pt idx="3">
                  <c:v>495</c:v>
                </c:pt>
              </c:numCache>
            </c:numRef>
          </c:yVal>
        </c:ser>
        <c:ser>
          <c:idx val="7"/>
          <c:order val="7"/>
          <c:tx>
            <c:strRef>
              <c:f>'[Internasjonale studier trender til udir nov (3).xlsx]Sheet1'!$A$9</c:f>
              <c:strCache>
                <c:ptCount val="1"/>
                <c:pt idx="0">
                  <c:v>PIRLS les, 4. trinn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ysDot"/>
            </a:ln>
          </c:spPr>
          <c:marker>
            <c:symbol val="star"/>
            <c:size val="7"/>
            <c:spPr>
              <a:ln w="38100">
                <a:solidFill>
                  <a:srgbClr val="C00000"/>
                </a:solidFill>
              </a:ln>
            </c:spPr>
          </c:marker>
          <c:xVal>
            <c:numRef>
              <c:f>'[Internasjonale studier trender til udir nov (3).xlsx]Sheet1'!$H$1;'[Internasjonale studier trender til udir nov (3).xlsx]Sheet1'!$M$1;'[Internasjonale studier trender til udir nov (3).xlsx]Sheet1'!$R$1</c:f>
              <c:numCache>
                <c:formatCode>General</c:formatCode>
                <c:ptCount val="3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</c:numCache>
            </c:numRef>
          </c:xVal>
          <c:yVal>
            <c:numRef>
              <c:f>'[Internasjonale studier trender til udir nov (3).xlsx]Sheet1'!$H$9;'[Internasjonale studier trender til udir nov (3).xlsx]Sheet1'!$M$9;'[Internasjonale studier trender til udir nov (3).xlsx]Sheet1'!$R$9</c:f>
              <c:numCache>
                <c:formatCode>General</c:formatCode>
                <c:ptCount val="3"/>
                <c:pt idx="0">
                  <c:v>492</c:v>
                </c:pt>
                <c:pt idx="1">
                  <c:v>494</c:v>
                </c:pt>
                <c:pt idx="2">
                  <c:v>507</c:v>
                </c:pt>
              </c:numCache>
            </c:numRef>
          </c:yVal>
        </c:ser>
        <c:ser>
          <c:idx val="8"/>
          <c:order val="8"/>
          <c:tx>
            <c:strRef>
              <c:f>'[Internasjonale studier trender til udir nov (3).xlsx]Sheet1'!$A$10</c:f>
              <c:strCache>
                <c:ptCount val="1"/>
                <c:pt idx="0">
                  <c:v>CIVED/ICCS, 9. trinn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  <a:prstDash val="sysDash"/>
            </a:ln>
          </c:spPr>
          <c:marker>
            <c:symbol val="circle"/>
            <c:size val="7"/>
            <c:spPr>
              <a:noFill/>
              <a:ln w="38100"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'[Internasjonale studier trender til udir nov (3).xlsx]Sheet1'!$F$1;'[Internasjonale studier trender til udir nov (3).xlsx]Sheet1'!$P$1</c:f>
              <c:numCache>
                <c:formatCode>General</c:formatCode>
                <c:ptCount val="2"/>
                <c:pt idx="0">
                  <c:v>1999</c:v>
                </c:pt>
                <c:pt idx="1">
                  <c:v>2009</c:v>
                </c:pt>
              </c:numCache>
            </c:numRef>
          </c:xVal>
          <c:yVal>
            <c:numRef>
              <c:f>'[Internasjonale studier trender til udir nov (3).xlsx]Sheet1'!$F$10;'[Internasjonale studier trender til udir nov (3).xlsx]Sheet1'!$P$10</c:f>
              <c:numCache>
                <c:formatCode>General</c:formatCode>
                <c:ptCount val="2"/>
                <c:pt idx="0">
                  <c:v>505</c:v>
                </c:pt>
                <c:pt idx="1">
                  <c:v>490</c:v>
                </c:pt>
              </c:numCache>
            </c:numRef>
          </c:yVal>
        </c:ser>
        <c:dLbls/>
        <c:axId val="75741056"/>
        <c:axId val="75742592"/>
      </c:scatterChart>
      <c:valAx>
        <c:axId val="75741056"/>
        <c:scaling>
          <c:orientation val="minMax"/>
        </c:scaling>
        <c:axPos val="b"/>
        <c:numFmt formatCode="General" sourceLinked="1"/>
        <c:tickLblPos val="nextTo"/>
        <c:crossAx val="75742592"/>
        <c:crosses val="autoZero"/>
        <c:crossBetween val="midCat"/>
      </c:valAx>
      <c:valAx>
        <c:axId val="75742592"/>
        <c:scaling>
          <c:orientation val="minMax"/>
          <c:min val="440"/>
        </c:scaling>
        <c:axPos val="l"/>
        <c:majorGridlines/>
        <c:numFmt formatCode="General" sourceLinked="1"/>
        <c:tickLblPos val="low"/>
        <c:crossAx val="75741056"/>
        <c:crossesAt val="2006"/>
        <c:crossBetween val="midCat"/>
      </c:valAx>
      <c:spPr>
        <a:ln w="57150"/>
      </c:spPr>
    </c:plotArea>
    <c:legend>
      <c:legendPos val="b"/>
      <c:layout>
        <c:manualLayout>
          <c:xMode val="edge"/>
          <c:yMode val="edge"/>
          <c:x val="1.2388587877883302E-2"/>
          <c:y val="0.83171492270885705"/>
          <c:w val="0.94379150767686615"/>
          <c:h val="0.15574270357284806"/>
        </c:manualLayout>
      </c:layout>
    </c:legend>
    <c:plotVisOnly val="1"/>
    <c:dispBlanksAs val="gap"/>
  </c:chart>
  <c:txPr>
    <a:bodyPr/>
    <a:lstStyle/>
    <a:p>
      <a:pPr>
        <a:defRPr sz="16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0.16395</cdr:x>
      <cdr:y>0.71457</cdr:y>
    </cdr:from>
    <cdr:to>
      <cdr:x>0.29232</cdr:x>
      <cdr:y>0.77648</cdr:y>
    </cdr:to>
    <cdr:sp macro="" textlink="">
      <cdr:nvSpPr>
        <cdr:cNvPr id="2" name="Tekstboks 1"/>
        <cdr:cNvSpPr txBox="1"/>
      </cdr:nvSpPr>
      <cdr:spPr>
        <a:xfrm xmlns:a="http://schemas.openxmlformats.org/drawingml/2006/main">
          <a:off x="842838" y="2202511"/>
          <a:ext cx="659958" cy="190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800"/>
            <a:t>NO 4</a:t>
          </a:r>
        </a:p>
      </cdr:txBody>
    </cdr:sp>
  </cdr:relSizeAnchor>
  <cdr:relSizeAnchor xmlns:cdr="http://schemas.openxmlformats.org/drawingml/2006/chartDrawing">
    <cdr:from>
      <cdr:x>0.58309</cdr:x>
      <cdr:y>0.37663</cdr:y>
    </cdr:from>
    <cdr:to>
      <cdr:x>0.69445</cdr:x>
      <cdr:y>0.43339</cdr:y>
    </cdr:to>
    <cdr:sp macro="" textlink="">
      <cdr:nvSpPr>
        <cdr:cNvPr id="3" name="Tekstboks 2"/>
        <cdr:cNvSpPr txBox="1"/>
      </cdr:nvSpPr>
      <cdr:spPr>
        <a:xfrm xmlns:a="http://schemas.openxmlformats.org/drawingml/2006/main">
          <a:off x="2997641" y="1160891"/>
          <a:ext cx="572494" cy="174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800"/>
            <a:t>NO 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22C63-4BA5-8D41-970C-43FDD3429A5E}" type="datetime1">
              <a:rPr lang="nb-NO" smtClean="0"/>
              <a:pPr/>
              <a:t>25.06.2013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8A580-B3A3-B445-A4A7-0EB6D7B6B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124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E0FFE-6A39-1E4E-98A3-9825990D091B}" type="datetime1">
              <a:rPr lang="nb-NO" smtClean="0"/>
              <a:pPr/>
              <a:t>25.06.2013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647CF-F7CE-9C4F-B699-76677DC44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1664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EA6C9-CE5D-4339-804B-1DA9195AF304}" type="slidenum">
              <a:rPr lang="en-GB" smtClean="0">
                <a:latin typeface="Arial" pitchFamily="34" charset="0"/>
              </a:rPr>
              <a:pPr/>
              <a:t>21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s-IS" smtClean="0">
                <a:latin typeface="Arial" pitchFamily="34" charset="0"/>
              </a:rPr>
              <a:t>Skyldunámið er á ábyrgð ríkisvaldsins. Hvað fólk gerir eftir það er þeirra mál.</a:t>
            </a:r>
          </a:p>
          <a:p>
            <a:pPr eaLnBrk="1" hangingPunct="1"/>
            <a:endParaRPr lang="is-IS" smtClean="0">
              <a:latin typeface="Arial" pitchFamily="34" charset="0"/>
            </a:endParaRPr>
          </a:p>
          <a:p>
            <a:pPr eaLnBrk="1" hangingPunct="1"/>
            <a:r>
              <a:rPr lang="is-IS" smtClean="0">
                <a:latin typeface="Arial" pitchFamily="34" charset="0"/>
              </a:rPr>
              <a:t>Efniviður samfélags framtíðarinnar</a:t>
            </a:r>
          </a:p>
          <a:p>
            <a:pPr eaLnBrk="1" hangingPunct="1"/>
            <a:endParaRPr lang="is-IS" smtClean="0">
              <a:latin typeface="Arial" pitchFamily="34" charset="0"/>
            </a:endParaRPr>
          </a:p>
          <a:p>
            <a:pPr eaLnBrk="1" hangingPunct="1"/>
            <a:r>
              <a:rPr lang="is-IS" smtClean="0">
                <a:latin typeface="Arial" pitchFamily="34" charset="0"/>
              </a:rPr>
              <a:t>Mat á mannauðnum við lok fyrsta áfanga menntunar (skylduáfanganum).</a:t>
            </a:r>
          </a:p>
          <a:p>
            <a:pPr eaLnBrk="1" hangingPunct="1"/>
            <a:endParaRPr lang="is-IS" smtClean="0">
              <a:latin typeface="Arial" pitchFamily="34" charset="0"/>
            </a:endParaRPr>
          </a:p>
          <a:p>
            <a:pPr eaLnBrk="1" hangingPunct="1"/>
            <a:r>
              <a:rPr lang="is-IS" smtClean="0">
                <a:latin typeface="Arial" pitchFamily="34" charset="0"/>
              </a:rPr>
              <a:t>Mannauður skilgreindur af OECD:</a:t>
            </a:r>
          </a:p>
          <a:p>
            <a:pPr eaLnBrk="1" hangingPunct="1"/>
            <a:r>
              <a:rPr lang="is-IS" smtClean="0">
                <a:latin typeface="Arial" pitchFamily="34" charset="0"/>
              </a:rPr>
              <a:t>“Þekking, færni, hæfni og aðrir hæfileikar sem einstaklingar hafa til að bera og skipta máli fyrir persónulega, félagslega og efnahagslega velferð.”</a:t>
            </a: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4872-6B93-EB43-8FC3-8D78E684A3B0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39B1-9364-B948-9B0B-C0CC2033B162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4DC-667D-F446-9E9E-CB1F069D6703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4872-6B93-EB43-8FC3-8D78E684A3B0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266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B2CA-8CCF-6744-A8DD-336488F2463D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1230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6BE3-14E9-624F-AA11-48EEB4E87458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2861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5AAD-BAE6-2A40-A9C0-F8285B17B307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1405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C8F3-9151-D743-B577-8B8966EC4220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1321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C5D2-E0A3-8549-BF3C-0B2F16C0D3FC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3648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0D4F-1625-CF4E-A34C-E8BE4884F151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6693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548-70FF-BD42-954D-D3151A9ABA45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697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B2CA-8CCF-6744-A8DD-336488F2463D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E04D-3E91-A542-B804-18519453FB21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614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39B1-9364-B948-9B0B-C0CC2033B162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1913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4DC-667D-F446-9E9E-CB1F069D6703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91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6BE3-14E9-624F-AA11-48EEB4E87458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5AAD-BAE6-2A40-A9C0-F8285B17B307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C8F3-9151-D743-B577-8B8966EC4220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C5D2-E0A3-8549-BF3C-0B2F16C0D3FC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0D4F-1625-CF4E-A34C-E8BE4884F151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548-70FF-BD42-954D-D3151A9ABA45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E04D-3E91-A542-B804-18519453FB21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75E917-13CC-CF44-84C8-653C1BE32115}" type="datetime2">
              <a:rPr lang="nb-NO" smtClean="0"/>
              <a:pPr/>
              <a:t>tirsdag, 25. juni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6111652"/>
            <a:ext cx="1180353" cy="7306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0706" y="-11594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75E917-13CC-CF44-84C8-653C1BE32115}" type="datetime2">
              <a:rPr lang="nb-NO" smtClean="0"/>
              <a:pPr/>
              <a:t>tirsdag, 25. juni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-50800"/>
            <a:ext cx="1090706" cy="6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649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9607"/>
            <a:ext cx="7848600" cy="1927225"/>
          </a:xfrm>
        </p:spPr>
        <p:txBody>
          <a:bodyPr/>
          <a:lstStyle/>
          <a:p>
            <a:r>
              <a:rPr lang="en-US" sz="4400" b="1" dirty="0"/>
              <a:t>The value of international </a:t>
            </a:r>
            <a:r>
              <a:rPr lang="en-US" sz="4400" b="1" dirty="0" smtClean="0"/>
              <a:t>studies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596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Global and national perspectives</a:t>
            </a:r>
          </a:p>
          <a:p>
            <a:endParaRPr lang="en-US" dirty="0"/>
          </a:p>
          <a:p>
            <a:r>
              <a:rPr lang="en-US" dirty="0" smtClean="0"/>
              <a:t>Anne-Berit Kavli</a:t>
            </a:r>
          </a:p>
          <a:p>
            <a:r>
              <a:rPr lang="en-US" dirty="0" smtClean="0"/>
              <a:t>Chair, IEA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394767" y="52856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4715"/>
            <a:ext cx="9144000" cy="15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37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Different study approaches</a:t>
            </a:r>
            <a:endParaRPr lang="en-GB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556792"/>
            <a:ext cx="3810000" cy="33843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sz="2000" b="1" dirty="0" smtClean="0"/>
              <a:t>IEA studies</a:t>
            </a:r>
          </a:p>
          <a:p>
            <a:r>
              <a:rPr lang="nb-NO" sz="2000" dirty="0" err="1" smtClean="0"/>
              <a:t>Classroom</a:t>
            </a:r>
            <a:r>
              <a:rPr lang="nb-NO" sz="2000" dirty="0" smtClean="0"/>
              <a:t> </a:t>
            </a:r>
            <a:r>
              <a:rPr lang="nb-NO" sz="2000" dirty="0" err="1" smtClean="0"/>
              <a:t>based</a:t>
            </a:r>
            <a:r>
              <a:rPr lang="nb-NO" sz="2000" dirty="0" smtClean="0"/>
              <a:t>, </a:t>
            </a:r>
            <a:r>
              <a:rPr lang="nb-NO" sz="2000" dirty="0" err="1" smtClean="0"/>
              <a:t>measures</a:t>
            </a:r>
            <a:r>
              <a:rPr lang="nb-NO" sz="2000" dirty="0" smtClean="0"/>
              <a:t> </a:t>
            </a:r>
            <a:r>
              <a:rPr lang="nb-NO" sz="2000" dirty="0" err="1" smtClean="0"/>
              <a:t>outcome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schooling</a:t>
            </a:r>
            <a:endParaRPr lang="nb-NO" sz="2000" dirty="0" smtClean="0"/>
          </a:p>
          <a:p>
            <a:r>
              <a:rPr lang="nb-NO" sz="2000" dirty="0" smtClean="0"/>
              <a:t>Curriculum </a:t>
            </a:r>
            <a:r>
              <a:rPr lang="nb-NO" sz="2000" dirty="0" err="1" smtClean="0"/>
              <a:t>related</a:t>
            </a:r>
            <a:endParaRPr lang="nb-NO" sz="2000" dirty="0" smtClean="0"/>
          </a:p>
          <a:p>
            <a:r>
              <a:rPr lang="nb-NO" sz="2000" dirty="0" err="1" smtClean="0"/>
              <a:t>Background</a:t>
            </a:r>
            <a:r>
              <a:rPr lang="nb-NO" sz="2000" dirty="0" smtClean="0"/>
              <a:t> surveys to </a:t>
            </a:r>
            <a:r>
              <a:rPr lang="nb-NO" sz="2000" dirty="0" err="1" smtClean="0"/>
              <a:t>pupils</a:t>
            </a:r>
            <a:r>
              <a:rPr lang="nb-NO" sz="2000" dirty="0" smtClean="0"/>
              <a:t>, </a:t>
            </a:r>
            <a:r>
              <a:rPr lang="nb-NO" sz="2000" dirty="0" err="1" smtClean="0"/>
              <a:t>teachers</a:t>
            </a:r>
            <a:r>
              <a:rPr lang="nb-NO" sz="2000" dirty="0" smtClean="0"/>
              <a:t>, </a:t>
            </a:r>
            <a:r>
              <a:rPr lang="nb-NO" sz="2000" dirty="0" err="1" smtClean="0"/>
              <a:t>principals</a:t>
            </a:r>
            <a:r>
              <a:rPr lang="nb-NO" sz="2000" dirty="0" smtClean="0"/>
              <a:t> and </a:t>
            </a:r>
            <a:r>
              <a:rPr lang="nb-NO" sz="2000" dirty="0" err="1" smtClean="0"/>
              <a:t>parents</a:t>
            </a:r>
            <a:endParaRPr lang="nb-NO" sz="2000" dirty="0" smtClean="0"/>
          </a:p>
          <a:p>
            <a:r>
              <a:rPr lang="nb-NO" sz="2000" dirty="0" smtClean="0"/>
              <a:t>Links </a:t>
            </a:r>
            <a:r>
              <a:rPr lang="nb-NO" sz="2000" dirty="0" err="1" smtClean="0"/>
              <a:t>teaching</a:t>
            </a:r>
            <a:r>
              <a:rPr lang="nb-NO" sz="2000" dirty="0" smtClean="0"/>
              <a:t>, </a:t>
            </a:r>
            <a:r>
              <a:rPr lang="nb-NO" sz="2000" dirty="0" err="1" smtClean="0"/>
              <a:t>learning</a:t>
            </a:r>
            <a:r>
              <a:rPr lang="nb-NO" sz="2000" dirty="0" smtClean="0"/>
              <a:t> </a:t>
            </a:r>
            <a:r>
              <a:rPr lang="nb-NO" sz="2000" dirty="0" err="1" smtClean="0"/>
              <a:t>environmets</a:t>
            </a:r>
            <a:r>
              <a:rPr lang="nb-NO" sz="2000" dirty="0" smtClean="0"/>
              <a:t> and </a:t>
            </a:r>
            <a:r>
              <a:rPr lang="nb-NO" sz="2000" dirty="0" err="1" smtClean="0"/>
              <a:t>learning</a:t>
            </a:r>
            <a:r>
              <a:rPr lang="nb-NO" sz="2000" dirty="0" smtClean="0"/>
              <a:t> </a:t>
            </a:r>
            <a:r>
              <a:rPr lang="nb-NO" sz="2000" dirty="0" err="1" smtClean="0"/>
              <a:t>outcomes</a:t>
            </a:r>
            <a:endParaRPr lang="nb-NO" sz="2000" dirty="0" smtClean="0"/>
          </a:p>
          <a:p>
            <a:r>
              <a:rPr lang="nb-NO" sz="2000" dirty="0" smtClean="0"/>
              <a:t>Trend studies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3810000" cy="33123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sz="2000" b="1" dirty="0"/>
              <a:t>OECD – PISA</a:t>
            </a:r>
          </a:p>
          <a:p>
            <a:r>
              <a:rPr lang="nb-NO" sz="2000" dirty="0" smtClean="0"/>
              <a:t>Age and </a:t>
            </a:r>
            <a:r>
              <a:rPr lang="nb-NO" sz="2000" dirty="0" err="1" smtClean="0"/>
              <a:t>school</a:t>
            </a:r>
            <a:r>
              <a:rPr lang="nb-NO" sz="2000" dirty="0" smtClean="0"/>
              <a:t> </a:t>
            </a:r>
            <a:r>
              <a:rPr lang="nb-NO" sz="2000" dirty="0" err="1" smtClean="0"/>
              <a:t>based</a:t>
            </a:r>
            <a:endParaRPr lang="nb-NO" sz="2000" dirty="0" smtClean="0"/>
          </a:p>
          <a:p>
            <a:r>
              <a:rPr lang="nb-NO" sz="2000" dirty="0" err="1" smtClean="0"/>
              <a:t>Measures</a:t>
            </a:r>
            <a:r>
              <a:rPr lang="nb-NO" sz="2000" dirty="0" smtClean="0"/>
              <a:t> </a:t>
            </a:r>
            <a:r>
              <a:rPr lang="nb-NO" sz="2000" dirty="0" err="1" smtClean="0"/>
              <a:t>achieved</a:t>
            </a:r>
            <a:r>
              <a:rPr lang="nb-NO" sz="2000" dirty="0" smtClean="0"/>
              <a:t> </a:t>
            </a:r>
            <a:r>
              <a:rPr lang="nb-NO" sz="2000" dirty="0" err="1" smtClean="0"/>
              <a:t>competencies</a:t>
            </a:r>
            <a:r>
              <a:rPr lang="nb-NO" sz="2000" dirty="0" smtClean="0"/>
              <a:t> </a:t>
            </a:r>
            <a:r>
              <a:rPr lang="nb-NO" sz="2000" dirty="0" err="1" smtClean="0"/>
              <a:t>necessary</a:t>
            </a:r>
            <a:r>
              <a:rPr lang="nb-NO" sz="2000" dirty="0" smtClean="0"/>
              <a:t> for </a:t>
            </a:r>
            <a:r>
              <a:rPr lang="nb-NO" sz="2000" dirty="0" err="1" smtClean="0"/>
              <a:t>further</a:t>
            </a:r>
            <a:r>
              <a:rPr lang="nb-NO" sz="2000" dirty="0" smtClean="0"/>
              <a:t> </a:t>
            </a:r>
            <a:r>
              <a:rPr lang="nb-NO" sz="2000" dirty="0" err="1" smtClean="0"/>
              <a:t>schooling</a:t>
            </a:r>
            <a:r>
              <a:rPr lang="nb-NO" sz="2000" dirty="0" smtClean="0"/>
              <a:t> and </a:t>
            </a:r>
            <a:r>
              <a:rPr lang="nb-NO" sz="2000" dirty="0" err="1" smtClean="0"/>
              <a:t>work</a:t>
            </a:r>
            <a:endParaRPr lang="nb-NO" sz="2000" dirty="0" smtClean="0"/>
          </a:p>
          <a:p>
            <a:r>
              <a:rPr lang="nb-NO" sz="2000" dirty="0" err="1" smtClean="0"/>
              <a:t>Background</a:t>
            </a:r>
            <a:r>
              <a:rPr lang="nb-NO" sz="2000" dirty="0" smtClean="0"/>
              <a:t> surveys to students and </a:t>
            </a:r>
            <a:r>
              <a:rPr lang="nb-NO" sz="2000" dirty="0" err="1" smtClean="0"/>
              <a:t>principals</a:t>
            </a:r>
            <a:endParaRPr lang="nb-NO" sz="2000" dirty="0" smtClean="0"/>
          </a:p>
          <a:p>
            <a:r>
              <a:rPr lang="nb-NO" sz="2000" dirty="0" err="1" smtClean="0"/>
              <a:t>Core</a:t>
            </a:r>
            <a:r>
              <a:rPr lang="nb-NO" sz="2000" dirty="0" smtClean="0"/>
              <a:t> </a:t>
            </a:r>
            <a:r>
              <a:rPr lang="nb-NO" sz="2000" dirty="0" err="1" smtClean="0"/>
              <a:t>study</a:t>
            </a:r>
            <a:r>
              <a:rPr lang="nb-NO" sz="2000" dirty="0" smtClean="0"/>
              <a:t> </a:t>
            </a:r>
            <a:r>
              <a:rPr lang="nb-NO" sz="2000" dirty="0" err="1" smtClean="0"/>
              <a:t>plus</a:t>
            </a:r>
            <a:r>
              <a:rPr lang="nb-NO" sz="2000" dirty="0" smtClean="0"/>
              <a:t> </a:t>
            </a:r>
            <a:r>
              <a:rPr lang="nb-NO" sz="2000" dirty="0" err="1" smtClean="0"/>
              <a:t>optional</a:t>
            </a:r>
            <a:r>
              <a:rPr lang="nb-NO" sz="2000" dirty="0" smtClean="0"/>
              <a:t> </a:t>
            </a:r>
            <a:r>
              <a:rPr lang="nb-NO" sz="2000" dirty="0" err="1" smtClean="0"/>
              <a:t>modules</a:t>
            </a:r>
            <a:endParaRPr lang="nb-NO" sz="2000" dirty="0" smtClean="0"/>
          </a:p>
          <a:p>
            <a:r>
              <a:rPr lang="nb-NO" sz="2000" dirty="0" smtClean="0"/>
              <a:t>Trend </a:t>
            </a:r>
            <a:r>
              <a:rPr lang="nb-NO" sz="2000" dirty="0" err="1" smtClean="0"/>
              <a:t>study</a:t>
            </a:r>
            <a:endParaRPr lang="nb-NO" sz="2000" dirty="0" smtClean="0"/>
          </a:p>
        </p:txBody>
      </p:sp>
      <p:sp>
        <p:nvSpPr>
          <p:cNvPr id="7" name="TekstSylinder 6"/>
          <p:cNvSpPr txBox="1"/>
          <p:nvPr/>
        </p:nvSpPr>
        <p:spPr>
          <a:xfrm>
            <a:off x="395536" y="486916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000" dirty="0" smtClean="0"/>
          </a:p>
          <a:p>
            <a:r>
              <a:rPr lang="nb-NO" sz="2000" dirty="0" smtClean="0"/>
              <a:t>All studies </a:t>
            </a:r>
            <a:r>
              <a:rPr lang="nb-NO" sz="2000" dirty="0" err="1" smtClean="0"/>
              <a:t>are</a:t>
            </a:r>
            <a:r>
              <a:rPr lang="nb-NO" sz="2000" dirty="0" smtClean="0"/>
              <a:t> </a:t>
            </a:r>
            <a:r>
              <a:rPr lang="nb-NO" sz="2000" dirty="0" err="1" smtClean="0"/>
              <a:t>based</a:t>
            </a:r>
            <a:r>
              <a:rPr lang="nb-NO" sz="2000" dirty="0" smtClean="0"/>
              <a:t> </a:t>
            </a:r>
            <a:r>
              <a:rPr lang="nb-NO" sz="2000" dirty="0" err="1" smtClean="0"/>
              <a:t>on</a:t>
            </a:r>
            <a:r>
              <a:rPr lang="nb-NO" sz="2000" dirty="0" smtClean="0"/>
              <a:t> </a:t>
            </a:r>
            <a:r>
              <a:rPr lang="nb-NO" sz="2000" dirty="0" err="1" smtClean="0"/>
              <a:t>matrix</a:t>
            </a:r>
            <a:r>
              <a:rPr lang="nb-NO" sz="2000" dirty="0" smtClean="0"/>
              <a:t> sampling and </a:t>
            </a:r>
            <a:r>
              <a:rPr lang="nb-NO" sz="2000" dirty="0" err="1" smtClean="0"/>
              <a:t>advanced</a:t>
            </a:r>
            <a:r>
              <a:rPr lang="nb-NO" sz="2000" dirty="0" smtClean="0"/>
              <a:t> </a:t>
            </a:r>
            <a:r>
              <a:rPr lang="nb-NO" sz="2000" dirty="0" err="1" smtClean="0"/>
              <a:t>psychometrics</a:t>
            </a:r>
            <a:r>
              <a:rPr lang="nb-NO" sz="2000" dirty="0" smtClean="0"/>
              <a:t>, </a:t>
            </a:r>
            <a:r>
              <a:rPr lang="nb-NO" sz="2000" dirty="0" err="1" smtClean="0"/>
              <a:t>but</a:t>
            </a:r>
            <a:r>
              <a:rPr lang="nb-NO" sz="2000" dirty="0" smtClean="0"/>
              <a:t> </a:t>
            </a:r>
            <a:r>
              <a:rPr lang="nb-NO" sz="2000" dirty="0" err="1" smtClean="0"/>
              <a:t>yield</a:t>
            </a:r>
            <a:r>
              <a:rPr lang="nb-NO" sz="2000" dirty="0" smtClean="0"/>
              <a:t> a different basis for analyses. 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xmlns="" val="1782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2943622"/>
              </p:ext>
            </p:extLst>
          </p:nvPr>
        </p:nvGraphicFramePr>
        <p:xfrm>
          <a:off x="802032" y="1417638"/>
          <a:ext cx="7402087" cy="514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200" b="1" dirty="0" err="1" smtClean="0"/>
              <a:t>Correlation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between</a:t>
            </a:r>
            <a:r>
              <a:rPr lang="nb-NO" sz="3200" b="1" dirty="0" smtClean="0"/>
              <a:t> score and age for OECD </a:t>
            </a:r>
            <a:r>
              <a:rPr lang="nb-NO" sz="3200" b="1" dirty="0" err="1" smtClean="0"/>
              <a:t>countries</a:t>
            </a:r>
            <a:r>
              <a:rPr lang="nb-NO" sz="3200" b="1" dirty="0" smtClean="0"/>
              <a:t> in PIRLS 2011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334" y="6339037"/>
            <a:ext cx="3035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477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Encourage continued and improved research that provides explanatory causal results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Keep the good quality of the cognitive tests in the studies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Improve surveys and analytical methods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Strengthen focus on capacity building within countries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Change </a:t>
            </a:r>
            <a:r>
              <a:rPr lang="en-US" dirty="0" err="1" smtClean="0"/>
              <a:t>vs</a:t>
            </a:r>
            <a:r>
              <a:rPr lang="en-US" dirty="0" smtClean="0"/>
              <a:t> continuity?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Testing for the future – what does that mean?</a:t>
            </a:r>
          </a:p>
          <a:p>
            <a:r>
              <a:rPr lang="en-US" dirty="0" smtClean="0"/>
              <a:t>What about non cognitive skills?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B2CA-8CCF-6744-A8DD-336488F2463D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72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What about Norway?</a:t>
            </a:r>
            <a:endParaRPr lang="en-US" sz="48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B2CA-8CCF-6744-A8DD-336488F2463D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 descr="Skjermbilde 2013-06-18 kl. 21.14.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9799" y="3692134"/>
            <a:ext cx="4561450" cy="279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86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Education system in Norway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and lower secondary education is based on the principle of an equal and adapted education for all in an inclusive unified school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Compulsory schooling in Norway lasts for ten years, and the children start school the year they are six years old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children have a statutory right to upper secondary education – either general or vocational</a:t>
            </a:r>
            <a:endParaRPr lang="en-US" dirty="0"/>
          </a:p>
          <a:p>
            <a:r>
              <a:rPr lang="en-US" dirty="0" smtClean="0"/>
              <a:t>Common core curriculum – “Knowledge Promotion”</a:t>
            </a:r>
          </a:p>
          <a:p>
            <a:r>
              <a:rPr lang="en-US" dirty="0" smtClean="0"/>
              <a:t>The </a:t>
            </a:r>
            <a:r>
              <a:rPr lang="en-US" dirty="0"/>
              <a:t>municipalities fund primary and lower secondary education and have a great deal of freedom when it comes to </a:t>
            </a:r>
            <a:r>
              <a:rPr lang="en-US" dirty="0" err="1"/>
              <a:t>organising</a:t>
            </a:r>
            <a:r>
              <a:rPr lang="en-US" dirty="0"/>
              <a:t> the education. 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0D4F-1625-CF4E-A34C-E8BE4884F151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7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B2CA-8CCF-6744-A8DD-336488F2463D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 descr="Skjermbilde 2013-06-18 kl. 20.19.3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334" y="397572"/>
            <a:ext cx="7314765" cy="616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63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Norwegian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Long time participation in most IEA studies and in PISA</a:t>
            </a:r>
          </a:p>
          <a:p>
            <a:r>
              <a:rPr lang="en-US" dirty="0" smtClean="0"/>
              <a:t>Facing decline in pupils achievement results from 2000 and onwards</a:t>
            </a:r>
          </a:p>
          <a:p>
            <a:pPr marL="457200" lvl="2">
              <a:buSzPct val="85000"/>
            </a:pPr>
            <a:r>
              <a:rPr lang="en-US" dirty="0" smtClean="0"/>
              <a:t>“PISA-shock” in 2001</a:t>
            </a:r>
          </a:p>
          <a:p>
            <a:r>
              <a:rPr lang="en-US" dirty="0" smtClean="0"/>
              <a:t>Decline resulted in several national actions:</a:t>
            </a:r>
          </a:p>
          <a:p>
            <a:pPr lvl="1"/>
            <a:r>
              <a:rPr lang="en-US" dirty="0"/>
              <a:t>National strategy for improving reading literacy</a:t>
            </a:r>
          </a:p>
          <a:p>
            <a:pPr lvl="1"/>
            <a:r>
              <a:rPr lang="en-US" dirty="0" smtClean="0"/>
              <a:t>New Quality Assessment System 2004</a:t>
            </a:r>
          </a:p>
          <a:p>
            <a:pPr lvl="1"/>
            <a:r>
              <a:rPr lang="en-US" dirty="0" smtClean="0"/>
              <a:t>Curricular reform 2006 – Knowledge Promotion</a:t>
            </a:r>
          </a:p>
          <a:p>
            <a:pPr lvl="1"/>
            <a:r>
              <a:rPr lang="en-US" dirty="0" smtClean="0"/>
              <a:t>Competence </a:t>
            </a:r>
            <a:r>
              <a:rPr lang="en-US" dirty="0"/>
              <a:t>development strategies for </a:t>
            </a:r>
            <a:r>
              <a:rPr lang="en-US" dirty="0" smtClean="0"/>
              <a:t>teachers</a:t>
            </a:r>
          </a:p>
          <a:p>
            <a:pPr lvl="1"/>
            <a:r>
              <a:rPr lang="en-US" dirty="0" smtClean="0"/>
              <a:t>Support systems for schools and municipalities</a:t>
            </a:r>
          </a:p>
          <a:p>
            <a:r>
              <a:rPr lang="en-US" dirty="0" smtClean="0"/>
              <a:t>Strong educational debate and increased focus on learning outcomes</a:t>
            </a:r>
          </a:p>
          <a:p>
            <a:pPr lvl="1"/>
            <a:r>
              <a:rPr lang="en-US" dirty="0" smtClean="0"/>
              <a:t>Improving results since </a:t>
            </a:r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B2CA-8CCF-6744-A8DD-336488F2463D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7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nb-NO" sz="3600" dirty="0" smtClean="0"/>
              <a:t>Development </a:t>
            </a:r>
            <a:r>
              <a:rPr lang="nb-NO" sz="3600" dirty="0" err="1" smtClean="0"/>
              <a:t>of</a:t>
            </a:r>
            <a:r>
              <a:rPr lang="nb-NO" sz="3600" dirty="0" smtClean="0"/>
              <a:t> </a:t>
            </a:r>
            <a:r>
              <a:rPr lang="nb-NO" sz="3600" dirty="0" err="1" smtClean="0"/>
              <a:t>outcomes</a:t>
            </a:r>
            <a:r>
              <a:rPr lang="nb-NO" sz="3600" dirty="0" smtClean="0"/>
              <a:t> in Norway</a:t>
            </a:r>
            <a:endParaRPr lang="nb-NO" sz="3600" dirty="0"/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7429500"/>
              </p:ext>
            </p:extLst>
          </p:nvPr>
        </p:nvGraphicFramePr>
        <p:xfrm>
          <a:off x="179512" y="908720"/>
          <a:ext cx="8832340" cy="5418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2915816" y="6381328"/>
            <a:ext cx="2895600" cy="457200"/>
          </a:xfrm>
        </p:spPr>
        <p:txBody>
          <a:bodyPr/>
          <a:lstStyle/>
          <a:p>
            <a:r>
              <a:rPr lang="nb-NO" dirty="0" smtClean="0"/>
              <a:t>Figur fra Rolf. V. Olsen, EKVA</a:t>
            </a:r>
          </a:p>
          <a:p>
            <a:r>
              <a:rPr lang="nb-NO" dirty="0" smtClean="0"/>
              <a:t>Universitetet i Oslo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0884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r>
              <a:rPr lang="nb-NO" dirty="0" smtClean="0"/>
              <a:t>Knowledge </a:t>
            </a:r>
            <a:r>
              <a:rPr lang="nb-NO" dirty="0" err="1" smtClean="0"/>
              <a:t>Promotion</a:t>
            </a:r>
            <a:r>
              <a:rPr lang="nb-NO" dirty="0" smtClean="0"/>
              <a:t> 2006</a:t>
            </a:r>
            <a:endParaRPr lang="nb-NO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3"/>
            <a:ext cx="7772400" cy="452159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Major curricular reform from grade 1 through grade 13</a:t>
            </a:r>
          </a:p>
          <a:p>
            <a:r>
              <a:rPr lang="en-GB" dirty="0" smtClean="0"/>
              <a:t>The reform aimed to</a:t>
            </a:r>
          </a:p>
          <a:p>
            <a:pPr lvl="1"/>
            <a:r>
              <a:rPr lang="en-US" dirty="0"/>
              <a:t>Strengthen basic skills in reading, writing, mathematics, digital competence and oral skills</a:t>
            </a:r>
          </a:p>
          <a:p>
            <a:pPr lvl="1"/>
            <a:r>
              <a:rPr lang="en-US" dirty="0"/>
              <a:t>Clarify learning goals in all subjects</a:t>
            </a:r>
          </a:p>
          <a:p>
            <a:pPr lvl="1"/>
            <a:r>
              <a:rPr lang="en-US" dirty="0"/>
              <a:t>Give increased local freedom to organize schools, choose instructional methods, textbooks and teaching materials</a:t>
            </a:r>
          </a:p>
          <a:p>
            <a:r>
              <a:rPr lang="en-GB" dirty="0" smtClean="0"/>
              <a:t>Professional development for teachers and principals</a:t>
            </a:r>
          </a:p>
          <a:p>
            <a:r>
              <a:rPr lang="en-GB" dirty="0" smtClean="0"/>
              <a:t>Assessment for learning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The reform was evaluated by a large scale research programme in the period 2006 - 2012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298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been achieved?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agreement among policymakers, school authorities and teachers about intentions </a:t>
            </a:r>
            <a:r>
              <a:rPr lang="en-US" dirty="0"/>
              <a:t>and </a:t>
            </a:r>
            <a:r>
              <a:rPr lang="en-US" dirty="0" smtClean="0"/>
              <a:t>main content of the reform</a:t>
            </a:r>
          </a:p>
          <a:p>
            <a:r>
              <a:rPr lang="en-US" dirty="0" smtClean="0"/>
              <a:t>Increased attention on basic skills</a:t>
            </a:r>
          </a:p>
          <a:p>
            <a:r>
              <a:rPr lang="en-US" dirty="0" smtClean="0"/>
              <a:t>Improved responsibility, leadership and awareness from local school authorities </a:t>
            </a:r>
          </a:p>
          <a:p>
            <a:r>
              <a:rPr lang="en-US" dirty="0" smtClean="0"/>
              <a:t>Changed and improved assessment practice – assessment for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65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international studies?</a:t>
            </a:r>
          </a:p>
          <a:p>
            <a:r>
              <a:rPr lang="en-US" dirty="0" smtClean="0"/>
              <a:t>Overview of IEA</a:t>
            </a:r>
          </a:p>
          <a:p>
            <a:pPr lvl="1"/>
            <a:r>
              <a:rPr lang="en-US" dirty="0" smtClean="0"/>
              <a:t>Aims</a:t>
            </a:r>
          </a:p>
          <a:p>
            <a:pPr lvl="1"/>
            <a:r>
              <a:rPr lang="en-US" dirty="0" smtClean="0"/>
              <a:t>Studies</a:t>
            </a:r>
          </a:p>
          <a:p>
            <a:pPr lvl="1"/>
            <a:r>
              <a:rPr lang="en-US" dirty="0" smtClean="0"/>
              <a:t>Members</a:t>
            </a:r>
          </a:p>
          <a:p>
            <a:r>
              <a:rPr lang="en-US" dirty="0" smtClean="0"/>
              <a:t>Lessons learned</a:t>
            </a:r>
          </a:p>
          <a:p>
            <a:r>
              <a:rPr lang="en-US" dirty="0" smtClean="0"/>
              <a:t>Experiences from Norway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07E2-0ED6-BA4D-844C-82447A80E49C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 descr="Skjermbilde 2013-06-13 kl. 17.29.2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4192" y="1940835"/>
            <a:ext cx="2456350" cy="34609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164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Ongoing professional development for teachers and principals</a:t>
            </a:r>
          </a:p>
          <a:p>
            <a:r>
              <a:rPr lang="en-US" sz="2800" dirty="0" smtClean="0"/>
              <a:t>Increased focus on instructional methods and classroom leadership</a:t>
            </a:r>
          </a:p>
          <a:p>
            <a:r>
              <a:rPr lang="en-US" sz="2800" dirty="0" smtClean="0"/>
              <a:t>Continued attention on basic skills, assessment for learning and an adapted an inclusive school system</a:t>
            </a:r>
          </a:p>
          <a:p>
            <a:r>
              <a:rPr lang="en-US" sz="2800" dirty="0" smtClean="0"/>
              <a:t>Further development of the system for quality assessment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366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71550" y="692696"/>
            <a:ext cx="8172450" cy="54731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pic>
        <p:nvPicPr>
          <p:cNvPr id="53251" name="Picture 3" descr="syri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51682">
            <a:off x="7399337" y="4521201"/>
            <a:ext cx="13112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3924300" y="4581525"/>
            <a:ext cx="1655763" cy="143986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s-IS"/>
          </a:p>
        </p:txBody>
      </p:sp>
      <p:pic>
        <p:nvPicPr>
          <p:cNvPr id="53253" name="Picture 5" descr="strákur við skrifbor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7363" y="481012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3851275" y="4076700"/>
            <a:ext cx="1873250" cy="194468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s-IS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205288" y="4186238"/>
            <a:ext cx="11811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ahoma" pitchFamily="34" charset="0"/>
              </a:rPr>
              <a:t>Teachers</a:t>
            </a:r>
            <a:endParaRPr lang="en-GB" sz="2000" dirty="0">
              <a:latin typeface="Tahoma" pitchFamily="34" charset="0"/>
            </a:endParaRPr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3563938" y="3573463"/>
            <a:ext cx="2376487" cy="24479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s-IS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091074" y="3632200"/>
            <a:ext cx="10242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ahoma" pitchFamily="34" charset="0"/>
              </a:rPr>
              <a:t>Parents</a:t>
            </a:r>
            <a:endParaRPr lang="en-GB" sz="2000" dirty="0">
              <a:latin typeface="Tahoma" pitchFamily="34" charset="0"/>
            </a:endParaRPr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3360738" y="3141663"/>
            <a:ext cx="2736850" cy="2874962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s-IS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4330700" y="3217863"/>
            <a:ext cx="9265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ahoma" pitchFamily="34" charset="0"/>
              </a:rPr>
              <a:t>School</a:t>
            </a:r>
            <a:endParaRPr lang="en-GB" sz="2000" dirty="0">
              <a:latin typeface="Tahoma" pitchFamily="34" charset="0"/>
            </a:endParaRPr>
          </a:p>
        </p:txBody>
      </p:sp>
      <p:sp>
        <p:nvSpPr>
          <p:cNvPr id="53260" name="Oval 12"/>
          <p:cNvSpPr>
            <a:spLocks noChangeArrowheads="1"/>
          </p:cNvSpPr>
          <p:nvPr/>
        </p:nvSpPr>
        <p:spPr bwMode="auto">
          <a:xfrm>
            <a:off x="3157538" y="2636838"/>
            <a:ext cx="3095625" cy="337978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s-IS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3563938" y="2756536"/>
            <a:ext cx="2197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ahoma" pitchFamily="34" charset="0"/>
              </a:rPr>
              <a:t>School authorities</a:t>
            </a:r>
            <a:endParaRPr lang="en-GB" sz="2000" dirty="0">
              <a:latin typeface="Tahoma" pitchFamily="34" charset="0"/>
            </a:endParaRPr>
          </a:p>
        </p:txBody>
      </p:sp>
      <p:sp>
        <p:nvSpPr>
          <p:cNvPr id="53262" name="Oval 14"/>
          <p:cNvSpPr>
            <a:spLocks noChangeArrowheads="1"/>
          </p:cNvSpPr>
          <p:nvPr/>
        </p:nvSpPr>
        <p:spPr bwMode="auto">
          <a:xfrm>
            <a:off x="2987675" y="2060575"/>
            <a:ext cx="3455988" cy="39560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s-IS"/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3744930" y="2188658"/>
            <a:ext cx="18351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latin typeface="Tahoma" pitchFamily="34" charset="0"/>
              </a:rPr>
              <a:t>N</a:t>
            </a:r>
            <a:r>
              <a:rPr lang="en-US" sz="2000" dirty="0" smtClean="0">
                <a:latin typeface="Tahoma" pitchFamily="34" charset="0"/>
              </a:rPr>
              <a:t>a</a:t>
            </a:r>
            <a:r>
              <a:rPr lang="is-IS" sz="2000" dirty="0" smtClean="0">
                <a:latin typeface="Tahoma" pitchFamily="34" charset="0"/>
              </a:rPr>
              <a:t>tional policy</a:t>
            </a:r>
            <a:endParaRPr lang="en-GB" sz="2000" dirty="0">
              <a:latin typeface="Tahoma" pitchFamily="34" charset="0"/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172450" cy="1143000"/>
          </a:xfrm>
        </p:spPr>
        <p:txBody>
          <a:bodyPr/>
          <a:lstStyle/>
          <a:p>
            <a:pPr eaLnBrk="1" hangingPunct="1"/>
            <a:r>
              <a:rPr lang="is-IS" sz="3600" dirty="0" smtClean="0">
                <a:latin typeface="Tahoma" pitchFamily="34" charset="0"/>
              </a:rPr>
              <a:t>The fundamental question</a:t>
            </a:r>
            <a:endParaRPr lang="en-GB" sz="3600" dirty="0" smtClean="0">
              <a:latin typeface="Tahoma" pitchFamily="34" charset="0"/>
            </a:endParaRP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6781800" y="4186238"/>
            <a:ext cx="23987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s-IS" sz="2000" u="sng" dirty="0" smtClean="0">
                <a:latin typeface="Tahoma" pitchFamily="34" charset="0"/>
              </a:rPr>
              <a:t>How to stimulate effective learning</a:t>
            </a:r>
            <a:r>
              <a:rPr lang="is-IS" sz="2000" dirty="0" smtClean="0">
                <a:latin typeface="Tahoma" pitchFamily="34" charset="0"/>
              </a:rPr>
              <a:t>?</a:t>
            </a:r>
            <a:endParaRPr lang="en-GB" sz="2000" dirty="0">
              <a:latin typeface="Tahoma" pitchFamily="34" charset="0"/>
            </a:endParaRPr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 flipH="1">
            <a:off x="5076825" y="5283200"/>
            <a:ext cx="2016125" cy="0"/>
          </a:xfrm>
          <a:prstGeom prst="line">
            <a:avLst/>
          </a:prstGeom>
          <a:noFill/>
          <a:ln w="31750" cap="rnd">
            <a:solidFill>
              <a:srgbClr val="99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xmlns="" val="8529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4" grpId="0" animBg="1"/>
      <p:bldP spid="53255" grpId="0"/>
      <p:bldP spid="53256" grpId="0" animBg="1"/>
      <p:bldP spid="53257" grpId="0"/>
      <p:bldP spid="53258" grpId="0" animBg="1"/>
      <p:bldP spid="53259" grpId="0"/>
      <p:bldP spid="53260" grpId="0" animBg="1"/>
      <p:bldP spid="53261" grpId="0"/>
      <p:bldP spid="53262" grpId="0" animBg="1"/>
      <p:bldP spid="53263" grpId="0"/>
      <p:bldP spid="53266" grpId="0"/>
      <p:bldP spid="53267" grpId="0" animBg="1"/>
      <p:bldP spid="5326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B2CA-8CCF-6744-A8DD-336488F2463D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58671" cy="700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6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1116013" y="599151"/>
            <a:ext cx="6705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dirty="0" err="1" smtClean="0">
                <a:latin typeface="Arial Bold" charset="0"/>
              </a:rPr>
              <a:t>Aims</a:t>
            </a:r>
            <a:r>
              <a:rPr lang="sv-SE" dirty="0" smtClean="0">
                <a:latin typeface="Arial Bold" charset="0"/>
              </a:rPr>
              <a:t> </a:t>
            </a:r>
            <a:r>
              <a:rPr lang="sv-SE" dirty="0" err="1" smtClean="0">
                <a:latin typeface="Arial Bold" charset="0"/>
              </a:rPr>
              <a:t>of</a:t>
            </a:r>
            <a:r>
              <a:rPr lang="sv-SE" dirty="0" smtClean="0">
                <a:latin typeface="Arial Bold" charset="0"/>
              </a:rPr>
              <a:t> </a:t>
            </a:r>
            <a:r>
              <a:rPr lang="sv-SE" dirty="0" err="1" smtClean="0">
                <a:latin typeface="Arial Bold" charset="0"/>
              </a:rPr>
              <a:t>surveys</a:t>
            </a:r>
            <a:r>
              <a:rPr lang="sv-SE" dirty="0" smtClean="0">
                <a:latin typeface="Arial Bold" charset="0"/>
              </a:rPr>
              <a:t> </a:t>
            </a:r>
            <a:r>
              <a:rPr lang="sv-SE" dirty="0" err="1" smtClean="0">
                <a:latin typeface="Arial Bold" charset="0"/>
              </a:rPr>
              <a:t>of</a:t>
            </a:r>
            <a:r>
              <a:rPr lang="sv-SE" dirty="0" smtClean="0">
                <a:latin typeface="Arial Bold" charset="0"/>
              </a:rPr>
              <a:t> </a:t>
            </a:r>
            <a:r>
              <a:rPr lang="sv-SE" dirty="0" err="1" smtClean="0">
                <a:latin typeface="Arial Bold" charset="0"/>
              </a:rPr>
              <a:t>educational</a:t>
            </a:r>
            <a:r>
              <a:rPr lang="sv-SE" dirty="0" smtClean="0">
                <a:latin typeface="Arial Bold" charset="0"/>
              </a:rPr>
              <a:t> </a:t>
            </a:r>
            <a:r>
              <a:rPr lang="sv-SE" dirty="0" err="1" smtClean="0">
                <a:latin typeface="Arial Bold" charset="0"/>
              </a:rPr>
              <a:t>achievement</a:t>
            </a:r>
            <a:endParaRPr lang="en-US" dirty="0" smtClean="0">
              <a:latin typeface="Arial Bold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1116013" y="1844675"/>
            <a:ext cx="6705600" cy="38401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sz="2600" b="1" dirty="0" err="1">
                <a:latin typeface="Helvetica" pitchFamily="-65" charset="0"/>
                <a:cs typeface="Helvetica" pitchFamily="-65" charset="0"/>
              </a:rPr>
              <a:t>Description</a:t>
            </a:r>
            <a:r>
              <a:rPr lang="sv-SE" dirty="0">
                <a:latin typeface="Helvetica" pitchFamily="-65" charset="0"/>
                <a:cs typeface="Helvetica" pitchFamily="-65" charset="0"/>
              </a:rPr>
              <a:t>:</a:t>
            </a:r>
          </a:p>
          <a:p>
            <a:pPr marL="623888" lvl="3" indent="-263525" eaLnBrk="1" hangingPunct="1">
              <a:lnSpc>
                <a:spcPct val="90000"/>
              </a:lnSpc>
            </a:pP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Levels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of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achievement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 for the population and for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subgroups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of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 the population</a:t>
            </a:r>
          </a:p>
          <a:p>
            <a:pPr marL="623888" lvl="3" indent="-263525" eaLnBrk="1" hangingPunct="1">
              <a:lnSpc>
                <a:spcPct val="90000"/>
              </a:lnSpc>
            </a:pP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Trends in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levels</a:t>
            </a:r>
            <a:r>
              <a:rPr lang="sv-SE" sz="2400" dirty="0">
                <a:latin typeface="Helvetica" pitchFamily="-65" charset="0"/>
                <a:cs typeface="Helvetica" pitchFamily="-65" charset="0"/>
              </a:rPr>
              <a:t>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of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achievement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 over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time</a:t>
            </a:r>
            <a:endParaRPr lang="sv-SE" sz="2400" dirty="0" smtClean="0">
              <a:latin typeface="Helvetica" pitchFamily="-65" charset="0"/>
              <a:cs typeface="Helvetica" pitchFamily="-65" charset="0"/>
            </a:endParaRPr>
          </a:p>
          <a:p>
            <a:pPr marL="86043" lvl="2" indent="0">
              <a:lnSpc>
                <a:spcPct val="90000"/>
              </a:lnSpc>
              <a:buNone/>
            </a:pPr>
            <a:endParaRPr lang="sv-SE" sz="2600" b="1" dirty="0" smtClean="0">
              <a:latin typeface="Helvetica" pitchFamily="-65" charset="0"/>
              <a:cs typeface="Helvetica" pitchFamily="-65" charset="0"/>
            </a:endParaRPr>
          </a:p>
          <a:p>
            <a:pPr marL="86043" lvl="2" indent="0">
              <a:lnSpc>
                <a:spcPct val="90000"/>
              </a:lnSpc>
              <a:buNone/>
            </a:pPr>
            <a:r>
              <a:rPr lang="sv-SE" sz="2600" b="1" dirty="0" err="1" smtClean="0">
                <a:latin typeface="Helvetica" pitchFamily="-65" charset="0"/>
                <a:cs typeface="Helvetica" pitchFamily="-65" charset="0"/>
              </a:rPr>
              <a:t>Explanation</a:t>
            </a:r>
            <a:r>
              <a:rPr lang="sv-SE" sz="2600" dirty="0" smtClean="0">
                <a:latin typeface="Helvetica" pitchFamily="-65" charset="0"/>
                <a:cs typeface="Helvetica" pitchFamily="-65" charset="0"/>
              </a:rPr>
              <a:t>:</a:t>
            </a:r>
          </a:p>
          <a:p>
            <a:pPr marL="623888" lvl="3" indent="-263525" eaLnBrk="1" hangingPunct="1">
              <a:lnSpc>
                <a:spcPct val="90000"/>
              </a:lnSpc>
            </a:pP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Determine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causal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effects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of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 different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factors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 on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achievement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 in and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out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of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 the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educational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 system</a:t>
            </a:r>
          </a:p>
          <a:p>
            <a:pPr marL="623888" lvl="3" indent="-263525" eaLnBrk="1" hangingPunct="1">
              <a:lnSpc>
                <a:spcPct val="90000"/>
              </a:lnSpc>
            </a:pP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Understand the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causal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mechanisms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through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which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 determinants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influence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achievment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.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This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 </a:t>
            </a:r>
            <a:r>
              <a:rPr lang="sv-SE" sz="2400" dirty="0" err="1" smtClean="0">
                <a:latin typeface="Helvetica" pitchFamily="-65" charset="0"/>
                <a:cs typeface="Helvetica" pitchFamily="-65" charset="0"/>
              </a:rPr>
              <a:t>requires</a:t>
            </a:r>
            <a:r>
              <a:rPr lang="sv-SE" sz="2400" dirty="0" smtClean="0">
                <a:latin typeface="Helvetica" pitchFamily="-65" charset="0"/>
                <a:cs typeface="Helvetica" pitchFamily="-65" charset="0"/>
              </a:rPr>
              <a:t> </a:t>
            </a:r>
            <a:r>
              <a:rPr lang="en-US" sz="2400" dirty="0" smtClean="0">
                <a:latin typeface="Helvetica" pitchFamily="-65" charset="0"/>
                <a:cs typeface="Helvetica" pitchFamily="-65" charset="0"/>
              </a:rPr>
              <a:t>explanatory and predictive theories of educational processes and mechanisms. </a:t>
            </a:r>
            <a:endParaRPr lang="sv-SE" sz="2400" dirty="0" smtClean="0">
              <a:latin typeface="Helvetica" pitchFamily="-65" charset="0"/>
              <a:cs typeface="Helvetica" pitchFamily="-65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sv-SE" sz="2600" dirty="0" smtClean="0">
              <a:latin typeface="Helvetica" pitchFamily="-65" charset="0"/>
              <a:cs typeface="Helvetica" pitchFamily="-65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v-SE" sz="2600" b="1" dirty="0" err="1" smtClean="0">
                <a:latin typeface="Helvetica" pitchFamily="-65" charset="0"/>
                <a:cs typeface="Helvetica" pitchFamily="-65" charset="0"/>
              </a:rPr>
              <a:t>Both</a:t>
            </a:r>
            <a:r>
              <a:rPr lang="sv-SE" sz="2600" b="1" dirty="0" smtClean="0">
                <a:latin typeface="Helvetica" pitchFamily="-65" charset="0"/>
                <a:cs typeface="Helvetica" pitchFamily="-65" charset="0"/>
              </a:rPr>
              <a:t> </a:t>
            </a:r>
            <a:r>
              <a:rPr lang="sv-SE" sz="2600" b="1" dirty="0" err="1">
                <a:latin typeface="Helvetica" pitchFamily="-65" charset="0"/>
                <a:cs typeface="Helvetica" pitchFamily="-65" charset="0"/>
              </a:rPr>
              <a:t>description</a:t>
            </a:r>
            <a:r>
              <a:rPr lang="sv-SE" sz="2600" b="1" dirty="0">
                <a:latin typeface="Helvetica" pitchFamily="-65" charset="0"/>
                <a:cs typeface="Helvetica" pitchFamily="-65" charset="0"/>
              </a:rPr>
              <a:t> and </a:t>
            </a:r>
            <a:r>
              <a:rPr lang="sv-SE" sz="2600" b="1" dirty="0" err="1">
                <a:latin typeface="Helvetica" pitchFamily="-65" charset="0"/>
                <a:cs typeface="Helvetica" pitchFamily="-65" charset="0"/>
              </a:rPr>
              <a:t>explanation</a:t>
            </a:r>
            <a:r>
              <a:rPr lang="sv-SE" sz="2600" b="1" dirty="0">
                <a:latin typeface="Helvetica" pitchFamily="-65" charset="0"/>
                <a:cs typeface="Helvetica" pitchFamily="-65" charset="0"/>
              </a:rPr>
              <a:t> </a:t>
            </a:r>
            <a:r>
              <a:rPr lang="sv-SE" sz="2600" b="1" dirty="0" err="1">
                <a:latin typeface="Helvetica" pitchFamily="-65" charset="0"/>
                <a:cs typeface="Helvetica" pitchFamily="-65" charset="0"/>
              </a:rPr>
              <a:t>are</a:t>
            </a:r>
            <a:r>
              <a:rPr lang="sv-SE" sz="2600" b="1" dirty="0">
                <a:latin typeface="Helvetica" pitchFamily="-65" charset="0"/>
                <a:cs typeface="Helvetica" pitchFamily="-65" charset="0"/>
              </a:rPr>
              <a:t> fundamental </a:t>
            </a:r>
            <a:r>
              <a:rPr lang="sv-SE" sz="2600" b="1" dirty="0" err="1">
                <a:latin typeface="Helvetica" pitchFamily="-65" charset="0"/>
                <a:cs typeface="Helvetica" pitchFamily="-65" charset="0"/>
              </a:rPr>
              <a:t>to</a:t>
            </a:r>
            <a:r>
              <a:rPr lang="sv-SE" sz="2600" b="1" dirty="0">
                <a:latin typeface="Helvetica" pitchFamily="-65" charset="0"/>
                <a:cs typeface="Helvetica" pitchFamily="-65" charset="0"/>
              </a:rPr>
              <a:t> </a:t>
            </a:r>
            <a:r>
              <a:rPr lang="sv-SE" sz="2600" b="1" dirty="0" err="1">
                <a:latin typeface="Helvetica" pitchFamily="-65" charset="0"/>
                <a:cs typeface="Helvetica" pitchFamily="-65" charset="0"/>
              </a:rPr>
              <a:t>improvement</a:t>
            </a:r>
            <a:r>
              <a:rPr lang="sv-SE" sz="2600" b="1" dirty="0">
                <a:latin typeface="Helvetica" pitchFamily="-65" charset="0"/>
                <a:cs typeface="Helvetica" pitchFamily="-65" charset="0"/>
              </a:rPr>
              <a:t> </a:t>
            </a:r>
            <a:r>
              <a:rPr lang="sv-SE" sz="2600" b="1" dirty="0" err="1">
                <a:latin typeface="Helvetica" pitchFamily="-65" charset="0"/>
                <a:cs typeface="Helvetica" pitchFamily="-65" charset="0"/>
              </a:rPr>
              <a:t>of</a:t>
            </a:r>
            <a:r>
              <a:rPr lang="sv-SE" sz="2600" b="1" dirty="0">
                <a:latin typeface="Helvetica" pitchFamily="-65" charset="0"/>
                <a:cs typeface="Helvetica" pitchFamily="-65" charset="0"/>
              </a:rPr>
              <a:t> </a:t>
            </a:r>
            <a:r>
              <a:rPr lang="sv-SE" sz="2600" b="1" dirty="0" err="1">
                <a:latin typeface="Helvetica" pitchFamily="-65" charset="0"/>
                <a:cs typeface="Helvetica" pitchFamily="-65" charset="0"/>
              </a:rPr>
              <a:t>education</a:t>
            </a:r>
            <a:endParaRPr lang="sv-SE" sz="2600" b="1" dirty="0">
              <a:latin typeface="Helvetica" pitchFamily="-65" charset="0"/>
              <a:cs typeface="Helvetica" pitchFamily="-65" charset="0"/>
            </a:endParaRPr>
          </a:p>
          <a:p>
            <a:pPr algn="r">
              <a:lnSpc>
                <a:spcPct val="90000"/>
              </a:lnSpc>
            </a:pPr>
            <a:endParaRPr lang="sv-SE" dirty="0">
              <a:latin typeface="Helvetica" pitchFamily="-65" charset="0"/>
              <a:cs typeface="Helvetica" pitchFamily="-65" charset="0"/>
            </a:endParaRPr>
          </a:p>
          <a:p>
            <a:pPr marL="0" indent="0" algn="r">
              <a:lnSpc>
                <a:spcPct val="90000"/>
              </a:lnSpc>
              <a:buNone/>
            </a:pPr>
            <a:r>
              <a:rPr lang="sv-SE" sz="2400" b="1" dirty="0" smtClean="0">
                <a:latin typeface="Helvetica" pitchFamily="-65" charset="0"/>
                <a:cs typeface="Helvetica" pitchFamily="-65" charset="0"/>
              </a:rPr>
              <a:t>Jan Eric Gustavsson</a:t>
            </a:r>
          </a:p>
          <a:p>
            <a:pPr lvl="2" eaLnBrk="1" hangingPunct="1">
              <a:lnSpc>
                <a:spcPct val="90000"/>
              </a:lnSpc>
            </a:pPr>
            <a:endParaRPr lang="en-US" sz="1800" dirty="0" smtClean="0">
              <a:latin typeface="Helvetica" pitchFamily="-65" charset="0"/>
              <a:cs typeface="Helvetica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2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v-SE" dirty="0" err="1" smtClean="0">
                <a:latin typeface="Arial Bold" charset="0"/>
              </a:rPr>
              <a:t>Secondary</a:t>
            </a:r>
            <a:r>
              <a:rPr lang="sv-SE" dirty="0" smtClean="0">
                <a:latin typeface="Arial Bold" charset="0"/>
              </a:rPr>
              <a:t> </a:t>
            </a:r>
            <a:r>
              <a:rPr lang="sv-SE" dirty="0" err="1" smtClean="0">
                <a:latin typeface="Arial Bold" charset="0"/>
              </a:rPr>
              <a:t>analysis</a:t>
            </a:r>
            <a:r>
              <a:rPr lang="sv-SE" dirty="0" smtClean="0">
                <a:latin typeface="Arial Bold" charset="0"/>
              </a:rPr>
              <a:t> </a:t>
            </a:r>
            <a:r>
              <a:rPr lang="sv-SE" dirty="0" err="1" smtClean="0">
                <a:latin typeface="Arial Bold" charset="0"/>
              </a:rPr>
              <a:t>of</a:t>
            </a:r>
            <a:r>
              <a:rPr lang="sv-SE" dirty="0" smtClean="0">
                <a:latin typeface="Arial Bold" charset="0"/>
              </a:rPr>
              <a:t> international </a:t>
            </a:r>
            <a:r>
              <a:rPr lang="sv-SE" dirty="0" err="1" smtClean="0">
                <a:latin typeface="Arial Bold" charset="0"/>
              </a:rPr>
              <a:t>surveys</a:t>
            </a:r>
            <a:endParaRPr lang="en-US" dirty="0" smtClean="0">
              <a:latin typeface="Arial Bold" charset="0"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sv-SE" dirty="0" smtClean="0"/>
              <a:t>The </a:t>
            </a:r>
            <a:r>
              <a:rPr lang="sv-SE" dirty="0" err="1" smtClean="0"/>
              <a:t>cumulated</a:t>
            </a:r>
            <a:r>
              <a:rPr lang="sv-SE" dirty="0" smtClean="0"/>
              <a:t> data from the international </a:t>
            </a:r>
            <a:r>
              <a:rPr lang="sv-SE" dirty="0" err="1" smtClean="0"/>
              <a:t>surveys</a:t>
            </a:r>
            <a:r>
              <a:rPr lang="sv-SE" dirty="0" smtClean="0"/>
              <a:t> offers an </a:t>
            </a:r>
            <a:r>
              <a:rPr lang="sv-SE" dirty="0" err="1" smtClean="0"/>
              <a:t>extremely</a:t>
            </a:r>
            <a:r>
              <a:rPr lang="sv-SE" dirty="0" smtClean="0"/>
              <a:t> </a:t>
            </a:r>
            <a:r>
              <a:rPr lang="sv-SE" dirty="0" err="1" smtClean="0"/>
              <a:t>rich</a:t>
            </a:r>
            <a:r>
              <a:rPr lang="sv-SE" dirty="0" smtClean="0"/>
              <a:t> </a:t>
            </a:r>
            <a:r>
              <a:rPr lang="sv-SE" dirty="0" err="1" smtClean="0"/>
              <a:t>empirical</a:t>
            </a:r>
            <a:r>
              <a:rPr lang="sv-SE" dirty="0" smtClean="0"/>
              <a:t> basis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high</a:t>
            </a:r>
            <a:r>
              <a:rPr lang="sv-SE" dirty="0" smtClean="0"/>
              <a:t> </a:t>
            </a:r>
            <a:r>
              <a:rPr lang="sv-SE" dirty="0" err="1" smtClean="0"/>
              <a:t>quality</a:t>
            </a:r>
            <a:r>
              <a:rPr lang="sv-SE" dirty="0" smtClean="0"/>
              <a:t> data for </a:t>
            </a:r>
            <a:r>
              <a:rPr lang="sv-SE" dirty="0" err="1" smtClean="0"/>
              <a:t>explanatory</a:t>
            </a:r>
            <a:r>
              <a:rPr lang="sv-SE" dirty="0" smtClean="0"/>
              <a:t> research</a:t>
            </a:r>
          </a:p>
          <a:p>
            <a:pPr eaLnBrk="1" hangingPunct="1">
              <a:lnSpc>
                <a:spcPct val="90000"/>
              </a:lnSpc>
            </a:pPr>
            <a:r>
              <a:rPr lang="sv-SE" dirty="0" smtClean="0"/>
              <a:t> The international data offer </a:t>
            </a:r>
            <a:r>
              <a:rPr lang="sv-SE" dirty="0" err="1" smtClean="0"/>
              <a:t>considerable</a:t>
            </a:r>
            <a:r>
              <a:rPr lang="sv-SE" dirty="0" smtClean="0"/>
              <a:t> </a:t>
            </a:r>
            <a:r>
              <a:rPr lang="sv-SE" dirty="0" err="1" smtClean="0"/>
              <a:t>advantages</a:t>
            </a:r>
            <a:r>
              <a:rPr lang="sv-SE" dirty="0" smtClean="0"/>
              <a:t>:</a:t>
            </a:r>
          </a:p>
          <a:p>
            <a:pPr marL="539750" lvl="3" indent="-179388" eaLnBrk="1" hangingPunct="1">
              <a:lnSpc>
                <a:spcPct val="90000"/>
              </a:lnSpc>
            </a:pPr>
            <a:r>
              <a:rPr lang="en-US" sz="2400" dirty="0" smtClean="0">
                <a:latin typeface="Helvetica" pitchFamily="-65" charset="0"/>
                <a:cs typeface="Helvetica" pitchFamily="-65" charset="0"/>
              </a:rPr>
              <a:t>Such data permit exploitation of variation that only exists across countries, or where the variation within countries is limited.</a:t>
            </a:r>
          </a:p>
          <a:p>
            <a:pPr marL="539750" lvl="3" indent="-179388" eaLnBrk="1" hangingPunct="1">
              <a:lnSpc>
                <a:spcPct val="90000"/>
              </a:lnSpc>
            </a:pPr>
            <a:r>
              <a:rPr lang="en-US" sz="2400" dirty="0" smtClean="0">
                <a:latin typeface="Helvetica" pitchFamily="-65" charset="0"/>
                <a:cs typeface="Helvetica" pitchFamily="-65" charset="0"/>
              </a:rPr>
              <a:t>Comparable estimates can be obtained for a diverse set of countries, which throws light on the generalizability and heterogeneity of effects, </a:t>
            </a:r>
          </a:p>
          <a:p>
            <a:pPr marL="539750" lvl="3" indent="-179388" eaLnBrk="1" hangingPunct="1">
              <a:lnSpc>
                <a:spcPct val="90000"/>
              </a:lnSpc>
            </a:pPr>
            <a:r>
              <a:rPr lang="en-US" sz="2400" dirty="0" smtClean="0">
                <a:latin typeface="Helvetica" pitchFamily="-65" charset="0"/>
                <a:cs typeface="Helvetica" pitchFamily="-65" charset="0"/>
              </a:rPr>
              <a:t>The data can be analyzed at different levels of aggregation, from the individual level to the educational system level. </a:t>
            </a:r>
          </a:p>
          <a:p>
            <a:pPr marL="360362" lvl="3" indent="0" algn="r" eaLnBrk="1" hangingPunct="1">
              <a:lnSpc>
                <a:spcPct val="90000"/>
              </a:lnSpc>
              <a:buNone/>
            </a:pPr>
            <a:r>
              <a:rPr lang="en-US" sz="2400" b="1" dirty="0" smtClean="0">
                <a:latin typeface="Helvetica" pitchFamily="-65" charset="0"/>
                <a:cs typeface="Helvetica" pitchFamily="-65" charset="0"/>
              </a:rPr>
              <a:t>Jan Eric </a:t>
            </a:r>
            <a:r>
              <a:rPr lang="en-US" sz="2400" b="1" dirty="0" err="1" smtClean="0">
                <a:latin typeface="Helvetica" pitchFamily="-65" charset="0"/>
                <a:cs typeface="Helvetica" pitchFamily="-65" charset="0"/>
              </a:rPr>
              <a:t>Gustavsson</a:t>
            </a:r>
            <a:endParaRPr lang="en-US" sz="2400" b="1" dirty="0" smtClean="0">
              <a:latin typeface="Helvetica" pitchFamily="-65" charset="0"/>
              <a:cs typeface="Helvetica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5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IEA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Through its world-wide comparative research and assessment projects, </a:t>
            </a:r>
            <a:r>
              <a:rPr lang="en-US" dirty="0" smtClean="0"/>
              <a:t>IEA</a:t>
            </a:r>
            <a:endParaRPr lang="en-US" dirty="0"/>
          </a:p>
          <a:p>
            <a:r>
              <a:rPr lang="en-US" dirty="0" smtClean="0"/>
              <a:t>provides </a:t>
            </a:r>
            <a:r>
              <a:rPr lang="en-US" dirty="0"/>
              <a:t>international benchmarks that identify strengths </a:t>
            </a:r>
            <a:r>
              <a:rPr lang="en-US" dirty="0" smtClean="0"/>
              <a:t>and weaknesses </a:t>
            </a:r>
            <a:r>
              <a:rPr lang="en-US" dirty="0"/>
              <a:t>in educational systems;</a:t>
            </a:r>
          </a:p>
          <a:p>
            <a:r>
              <a:rPr lang="en-US" dirty="0" smtClean="0"/>
              <a:t>provides </a:t>
            </a:r>
            <a:r>
              <a:rPr lang="en-US" dirty="0"/>
              <a:t>high quality data that point to key factors that </a:t>
            </a:r>
            <a:r>
              <a:rPr lang="en-US" dirty="0" smtClean="0"/>
              <a:t>influence</a:t>
            </a:r>
            <a:r>
              <a:rPr lang="en-US" dirty="0"/>
              <a:t> </a:t>
            </a:r>
            <a:r>
              <a:rPr lang="en-US" dirty="0" smtClean="0"/>
              <a:t>teaching </a:t>
            </a:r>
            <a:r>
              <a:rPr lang="en-US" dirty="0"/>
              <a:t>and learning;</a:t>
            </a:r>
          </a:p>
          <a:p>
            <a:r>
              <a:rPr lang="en-US" dirty="0" smtClean="0"/>
              <a:t>provides </a:t>
            </a:r>
            <a:r>
              <a:rPr lang="en-US" dirty="0"/>
              <a:t>high quality data that direct educational reforms;</a:t>
            </a:r>
          </a:p>
          <a:p>
            <a:r>
              <a:rPr lang="en-US" dirty="0"/>
              <a:t>develops educational systems’ capacity to engage in national </a:t>
            </a:r>
            <a:r>
              <a:rPr lang="en-US" dirty="0" smtClean="0"/>
              <a:t>strategies for </a:t>
            </a:r>
            <a:r>
              <a:rPr lang="en-US" dirty="0"/>
              <a:t>monitoring and improving performance;</a:t>
            </a:r>
          </a:p>
          <a:p>
            <a:r>
              <a:rPr lang="en-US" dirty="0" smtClean="0"/>
              <a:t>contributes </a:t>
            </a:r>
            <a:r>
              <a:rPr lang="en-US" dirty="0"/>
              <a:t>to research in educational evaluation, </a:t>
            </a:r>
            <a:r>
              <a:rPr lang="en-US" dirty="0" smtClean="0"/>
              <a:t>developing a </a:t>
            </a:r>
            <a:r>
              <a:rPr lang="en-US" dirty="0"/>
              <a:t>world-wide network of researchers in this critical area.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B2CA-8CCF-6744-A8DD-336488F2463D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0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IEA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69 member institutions all over the world</a:t>
            </a:r>
          </a:p>
          <a:p>
            <a:r>
              <a:rPr lang="en-US" dirty="0" smtClean="0"/>
              <a:t>High professional competence both in the IEA Data Processing and Research Center and the international study centers</a:t>
            </a:r>
          </a:p>
          <a:p>
            <a:r>
              <a:rPr lang="en-US" dirty="0" smtClean="0"/>
              <a:t>Studies are well regarded and participation in trend studies is high</a:t>
            </a:r>
          </a:p>
          <a:p>
            <a:r>
              <a:rPr lang="en-US" dirty="0" smtClean="0"/>
              <a:t>Country diversity is very high</a:t>
            </a:r>
          </a:p>
          <a:p>
            <a:r>
              <a:rPr lang="en-US" dirty="0" smtClean="0"/>
              <a:t>Only international actor on primary level with TIMSS and PIRLS</a:t>
            </a:r>
          </a:p>
          <a:p>
            <a:r>
              <a:rPr lang="en-US" dirty="0" smtClean="0"/>
              <a:t>Class based samples gives unique analytical possibilities</a:t>
            </a:r>
          </a:p>
          <a:p>
            <a:pPr lvl="1"/>
            <a:r>
              <a:rPr lang="en-US" dirty="0" smtClean="0"/>
              <a:t>TIMSS gives a unique (and underused?) possibility to analyze development from grade 4 to grade 8 for the same </a:t>
            </a:r>
            <a:r>
              <a:rPr lang="en-US" dirty="0" smtClean="0"/>
              <a:t>cohort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B2CA-8CCF-6744-A8DD-336488F2463D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8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IEA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IEA </a:t>
            </a:r>
            <a:r>
              <a:rPr lang="en-US" dirty="0"/>
              <a:t>studies focus on the output of educational systems—that is, the educational </a:t>
            </a:r>
            <a:r>
              <a:rPr lang="en-US" dirty="0" smtClean="0"/>
              <a:t>achievements and </a:t>
            </a:r>
            <a:r>
              <a:rPr lang="en-US" dirty="0"/>
              <a:t>attitudes of students after a fixed period of schooling, usually the fourth and </a:t>
            </a:r>
            <a:r>
              <a:rPr lang="en-US" dirty="0" smtClean="0"/>
              <a:t>eighth grades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Studies are designed to understand the linkages between:</a:t>
            </a:r>
          </a:p>
          <a:p>
            <a:pPr lvl="1"/>
            <a:r>
              <a:rPr lang="en-US" dirty="0"/>
              <a:t>intended curriculum (what policy requires)</a:t>
            </a:r>
          </a:p>
          <a:p>
            <a:pPr lvl="1"/>
            <a:r>
              <a:rPr lang="en-US" dirty="0"/>
              <a:t>implemented curriculum (what is taught in schools)</a:t>
            </a:r>
          </a:p>
          <a:p>
            <a:pPr lvl="1"/>
            <a:r>
              <a:rPr lang="en-US" dirty="0"/>
              <a:t>achieved curriculum (what students learn).</a:t>
            </a:r>
          </a:p>
          <a:p>
            <a:r>
              <a:rPr lang="en-US" dirty="0" smtClean="0"/>
              <a:t>Class based studies gives opportunity to link learning outcomes with instruction and learning environment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B2CA-8CCF-6744-A8DD-336488F2463D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469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IEA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Trend studies:</a:t>
            </a:r>
          </a:p>
          <a:p>
            <a:pPr lvl="1"/>
            <a:r>
              <a:rPr lang="en-US" dirty="0" smtClean="0"/>
              <a:t>TIMSS and TIMSS Advanced</a:t>
            </a:r>
          </a:p>
          <a:p>
            <a:pPr lvl="1"/>
            <a:r>
              <a:rPr lang="en-US" dirty="0" smtClean="0"/>
              <a:t>PIRLS</a:t>
            </a:r>
          </a:p>
          <a:p>
            <a:pPr lvl="1"/>
            <a:r>
              <a:rPr lang="en-US" dirty="0" smtClean="0"/>
              <a:t>ICCS</a:t>
            </a:r>
          </a:p>
          <a:p>
            <a:pPr lvl="1"/>
            <a:endParaRPr lang="en-US" dirty="0"/>
          </a:p>
          <a:p>
            <a:r>
              <a:rPr lang="en-US" dirty="0" smtClean="0"/>
              <a:t>New studies:</a:t>
            </a:r>
          </a:p>
          <a:p>
            <a:pPr lvl="1"/>
            <a:r>
              <a:rPr lang="en-US" dirty="0" smtClean="0"/>
              <a:t>ICILS</a:t>
            </a:r>
          </a:p>
          <a:p>
            <a:pPr lvl="1"/>
            <a:r>
              <a:rPr lang="en-US" dirty="0" smtClean="0"/>
              <a:t>ECES</a:t>
            </a:r>
          </a:p>
          <a:p>
            <a:pPr lvl="1"/>
            <a:r>
              <a:rPr lang="en-US" dirty="0" smtClean="0"/>
              <a:t>Pre PIRLS</a:t>
            </a:r>
          </a:p>
          <a:p>
            <a:pPr lvl="1"/>
            <a:r>
              <a:rPr lang="en-US" dirty="0" smtClean="0"/>
              <a:t>TIMSS Numeracy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D1CB-0216-5141-96FB-A69689D1952E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0276" y="5346426"/>
            <a:ext cx="1130574" cy="1130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5233" y="533400"/>
            <a:ext cx="1270000" cy="127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7558" y="1803400"/>
            <a:ext cx="1270000" cy="127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20850" y="3073400"/>
            <a:ext cx="1270000" cy="127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7558" y="4076426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74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IEA studies consists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Cognitive tests based on curricula of participating countries </a:t>
            </a:r>
          </a:p>
          <a:p>
            <a:r>
              <a:rPr lang="en-US" dirty="0"/>
              <a:t>E</a:t>
            </a:r>
            <a:r>
              <a:rPr lang="en-US" dirty="0" smtClean="0"/>
              <a:t>xtensive questionnaires about instructional practices, student and teacher attitudes and dispositions, and more general background information related to school environment, teachers, and students. </a:t>
            </a:r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background data allow policy analysts and researchers to identify and implement those factors that enhance the learning process and achievement outcomes.</a:t>
            </a:r>
          </a:p>
          <a:p>
            <a:r>
              <a:rPr lang="en-US" dirty="0" smtClean="0"/>
              <a:t>The cycle of studies gives countries an opportunity to monitor progress in educational improvement over time.</a:t>
            </a:r>
          </a:p>
          <a:p>
            <a:r>
              <a:rPr lang="en-US" dirty="0" smtClean="0"/>
              <a:t>Trend information is crucial in helping policy makers understand the impact of decisions about investment in education, curricular reform, and initiatives to improve instruction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B2CA-8CCF-6744-A8DD-336488F2463D}" type="datetime2">
              <a:rPr lang="nb-NO" smtClean="0"/>
              <a:pPr/>
              <a:t>tirsdag, 25. juni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Anne-Berit Kavli, Chair of 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96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EA Chai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4547</TotalTime>
  <Words>1269</Words>
  <Application>Microsoft Office PowerPoint</Application>
  <PresentationFormat>Экран (4:3)</PresentationFormat>
  <Paragraphs>199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IEA Chair</vt:lpstr>
      <vt:lpstr>1_Clarity</vt:lpstr>
      <vt:lpstr>The value of international studies</vt:lpstr>
      <vt:lpstr>Introduction </vt:lpstr>
      <vt:lpstr>Aims of surveys of educational achievement</vt:lpstr>
      <vt:lpstr>Secondary analysis of international surveys</vt:lpstr>
      <vt:lpstr>Aims of IEA</vt:lpstr>
      <vt:lpstr>IEA today</vt:lpstr>
      <vt:lpstr>IEA studies</vt:lpstr>
      <vt:lpstr>Overview of IEA Studies</vt:lpstr>
      <vt:lpstr>IEA studies consists of</vt:lpstr>
      <vt:lpstr>Different study approaches</vt:lpstr>
      <vt:lpstr>Correlation between score and age for OECD countries in PIRLS 2011</vt:lpstr>
      <vt:lpstr>Future challenges</vt:lpstr>
      <vt:lpstr>What about Norway?</vt:lpstr>
      <vt:lpstr>Education system in Norway</vt:lpstr>
      <vt:lpstr>Слайд 15</vt:lpstr>
      <vt:lpstr>The Norwegian Experience</vt:lpstr>
      <vt:lpstr>Development of outcomes in Norway</vt:lpstr>
      <vt:lpstr>Knowledge Promotion 2006</vt:lpstr>
      <vt:lpstr>What has been achieved?</vt:lpstr>
      <vt:lpstr>Continued challenges</vt:lpstr>
      <vt:lpstr>The fundamental question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Visions for IEA</dc:title>
  <dc:creator>Anne-Berit Kavli</dc:creator>
  <cp:lastModifiedBy>WS_N</cp:lastModifiedBy>
  <cp:revision>86</cp:revision>
  <dcterms:created xsi:type="dcterms:W3CDTF">2013-06-01T10:15:11Z</dcterms:created>
  <dcterms:modified xsi:type="dcterms:W3CDTF">2013-06-25T09:01:32Z</dcterms:modified>
</cp:coreProperties>
</file>